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271" r:id="rId4"/>
    <p:sldId id="286" r:id="rId5"/>
    <p:sldId id="272" r:id="rId6"/>
    <p:sldId id="335" r:id="rId7"/>
    <p:sldId id="334" r:id="rId8"/>
    <p:sldId id="330" r:id="rId9"/>
    <p:sldId id="336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280" r:id="rId18"/>
    <p:sldId id="329" r:id="rId19"/>
    <p:sldId id="345" r:id="rId20"/>
    <p:sldId id="346" r:id="rId21"/>
    <p:sldId id="347" r:id="rId22"/>
    <p:sldId id="348" r:id="rId23"/>
    <p:sldId id="349" r:id="rId24"/>
    <p:sldId id="351" r:id="rId25"/>
    <p:sldId id="352" r:id="rId26"/>
    <p:sldId id="353" r:id="rId27"/>
    <p:sldId id="354" r:id="rId28"/>
    <p:sldId id="355" r:id="rId29"/>
    <p:sldId id="350" r:id="rId30"/>
    <p:sldId id="268" r:id="rId31"/>
    <p:sldId id="358" r:id="rId32"/>
    <p:sldId id="359" r:id="rId33"/>
    <p:sldId id="319" r:id="rId34"/>
    <p:sldId id="356" r:id="rId35"/>
    <p:sldId id="325" r:id="rId36"/>
    <p:sldId id="357" r:id="rId37"/>
    <p:sldId id="360" r:id="rId38"/>
    <p:sldId id="284" r:id="rId39"/>
    <p:sldId id="322" r:id="rId40"/>
    <p:sldId id="285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1"/>
    <p:restoredTop sz="88244"/>
  </p:normalViewPr>
  <p:slideViewPr>
    <p:cSldViewPr snapToGrid="0">
      <p:cViewPr varScale="1">
        <p:scale>
          <a:sx n="99" d="100"/>
          <a:sy n="99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"/>
      </a:defRPr>
    </a:lvl1pPr>
    <a:lvl2pPr indent="228600" latinLnBrk="0">
      <a:defRPr sz="1200">
        <a:latin typeface="+mn-lt"/>
        <a:ea typeface="+mn-ea"/>
        <a:cs typeface="+mn-cs"/>
        <a:sym typeface="Helvetica"/>
      </a:defRPr>
    </a:lvl2pPr>
    <a:lvl3pPr indent="457200" latinLnBrk="0">
      <a:defRPr sz="1200">
        <a:latin typeface="+mn-lt"/>
        <a:ea typeface="+mn-ea"/>
        <a:cs typeface="+mn-cs"/>
        <a:sym typeface="Helvetica"/>
      </a:defRPr>
    </a:lvl3pPr>
    <a:lvl4pPr indent="685800" latinLnBrk="0">
      <a:defRPr sz="1200">
        <a:latin typeface="+mn-lt"/>
        <a:ea typeface="+mn-ea"/>
        <a:cs typeface="+mn-cs"/>
        <a:sym typeface="Helvetica"/>
      </a:defRPr>
    </a:lvl4pPr>
    <a:lvl5pPr indent="914400" latinLnBrk="0">
      <a:defRPr sz="1200">
        <a:latin typeface="+mn-lt"/>
        <a:ea typeface="+mn-ea"/>
        <a:cs typeface="+mn-cs"/>
        <a:sym typeface="Helvetica"/>
      </a:defRPr>
    </a:lvl5pPr>
    <a:lvl6pPr indent="1143000" latinLnBrk="0">
      <a:defRPr sz="1200">
        <a:latin typeface="+mn-lt"/>
        <a:ea typeface="+mn-ea"/>
        <a:cs typeface="+mn-cs"/>
        <a:sym typeface="Helvetica"/>
      </a:defRPr>
    </a:lvl6pPr>
    <a:lvl7pPr indent="1371600" latinLnBrk="0">
      <a:defRPr sz="1200">
        <a:latin typeface="+mn-lt"/>
        <a:ea typeface="+mn-ea"/>
        <a:cs typeface="+mn-cs"/>
        <a:sym typeface="Helvetica"/>
      </a:defRPr>
    </a:lvl7pPr>
    <a:lvl8pPr indent="1600200" latinLnBrk="0">
      <a:defRPr sz="1200">
        <a:latin typeface="+mn-lt"/>
        <a:ea typeface="+mn-ea"/>
        <a:cs typeface="+mn-cs"/>
        <a:sym typeface="Helvetica"/>
      </a:defRPr>
    </a:lvl8pPr>
    <a:lvl9pPr indent="1828800" latinLnBrk="0">
      <a:defRPr sz="1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안녕하십니까 이번에 </a:t>
            </a:r>
            <a:r>
              <a:rPr lang="en-US" altLang="ko-KR" dirty="0"/>
              <a:t>Reactive Programming</a:t>
            </a:r>
            <a:r>
              <a:rPr lang="ko-KR" altLang="en-US" dirty="0"/>
              <a:t> 과 </a:t>
            </a:r>
            <a:r>
              <a:rPr lang="en-US" altLang="ko-KR" dirty="0" err="1"/>
              <a:t>WebFlux</a:t>
            </a:r>
            <a:r>
              <a:rPr lang="ko-KR" altLang="en-US" dirty="0"/>
              <a:t>에 대해서 </a:t>
            </a:r>
            <a:r>
              <a:rPr lang="ko-KR" altLang="en-US" dirty="0" err="1"/>
              <a:t>소개드리게</a:t>
            </a:r>
            <a:r>
              <a:rPr lang="ko-KR" altLang="en-US" dirty="0"/>
              <a:t> 된 </a:t>
            </a:r>
            <a:r>
              <a:rPr lang="en-US" altLang="ko-KR" dirty="0"/>
              <a:t>Platform dev 1 </a:t>
            </a:r>
            <a:r>
              <a:rPr lang="ko-KR" altLang="en-US" dirty="0"/>
              <a:t>김경한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그럼 발표 시작하겠습니다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0484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블로킹 논 블로킹은 는 호출되는 함수가 바로 </a:t>
            </a:r>
            <a:r>
              <a:rPr lang="ko-KR" altLang="en-US" dirty="0" err="1"/>
              <a:t>리턴하느냐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마느냐의</a:t>
            </a:r>
            <a:r>
              <a:rPr lang="ko-KR" altLang="en-US" dirty="0"/>
              <a:t> 차이가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왼쪽 그림에서 </a:t>
            </a:r>
            <a:r>
              <a:rPr lang="ko-KR" altLang="en-US" dirty="0" err="1"/>
              <a:t>볼수</a:t>
            </a:r>
            <a:r>
              <a:rPr lang="ko-KR" altLang="en-US" dirty="0"/>
              <a:t> 있듯 함수를 호출 시 결과값을 바로 리턴 받으면 비동기</a:t>
            </a:r>
            <a:endParaRPr lang="en-US" altLang="ko-KR" dirty="0"/>
          </a:p>
          <a:p>
            <a:r>
              <a:rPr lang="ko-KR" altLang="en-US" dirty="0"/>
              <a:t>호출 시 결과값을 작업을 </a:t>
            </a:r>
            <a:r>
              <a:rPr lang="ko-KR" altLang="en-US" dirty="0" err="1"/>
              <a:t>확인할때까지</a:t>
            </a:r>
            <a:r>
              <a:rPr lang="ko-KR" altLang="en-US" dirty="0"/>
              <a:t> 기다리면 블로킹으로 </a:t>
            </a:r>
            <a:r>
              <a:rPr lang="ko-KR" altLang="en-US" dirty="0" err="1"/>
              <a:t>설명할수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913390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앞서 </a:t>
            </a:r>
            <a:r>
              <a:rPr lang="en-US" altLang="ko-KR" dirty="0"/>
              <a:t>Reactive Programming</a:t>
            </a:r>
            <a:r>
              <a:rPr lang="ko-KR" altLang="en-US" dirty="0"/>
              <a:t>의 패러다임을 적용한 </a:t>
            </a:r>
            <a:r>
              <a:rPr lang="en-US" altLang="ko-KR" dirty="0"/>
              <a:t>Reactive Streams</a:t>
            </a:r>
            <a:r>
              <a:rPr lang="ko-KR" altLang="en-US" dirty="0"/>
              <a:t> 이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Reactive Streams</a:t>
            </a:r>
            <a:r>
              <a:rPr lang="ko-KR" altLang="en-US" dirty="0"/>
              <a:t>은  </a:t>
            </a:r>
            <a:r>
              <a:rPr lang="en-US" altLang="ko-KR" dirty="0"/>
              <a:t>Reactive Programming</a:t>
            </a:r>
            <a:r>
              <a:rPr lang="ko-KR" altLang="en-US" dirty="0"/>
              <a:t> 개념을 적용한 </a:t>
            </a:r>
            <a:r>
              <a:rPr lang="ko-KR" altLang="en-US" dirty="0" err="1"/>
              <a:t>논블로킹과</a:t>
            </a:r>
            <a:r>
              <a:rPr lang="ko-KR" altLang="en-US" dirty="0"/>
              <a:t> </a:t>
            </a:r>
            <a:r>
              <a:rPr lang="ko-KR" altLang="en-US" dirty="0" err="1"/>
              <a:t>백프레셔를</a:t>
            </a:r>
            <a:r>
              <a:rPr lang="ko-KR" altLang="en-US" dirty="0"/>
              <a:t> 갖춘 비동기 스트리밍 처리를 위한 표준을 말합니다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 표준은 최신 멀티 코어 </a:t>
            </a:r>
            <a:r>
              <a:rPr lang="en-US" altLang="ko-KR" dirty="0"/>
              <a:t>CPU</a:t>
            </a:r>
            <a:r>
              <a:rPr lang="ko-KR" altLang="en-US" dirty="0"/>
              <a:t>의 사용률을 극대화하는 방법인데 왜 인지는 뒤에서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비교할때</a:t>
            </a:r>
            <a:r>
              <a:rPr lang="ko-KR" altLang="en-US" dirty="0"/>
              <a:t> 설명하겠습니다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그럼 지금부터 </a:t>
            </a:r>
            <a:r>
              <a:rPr lang="en-US" altLang="ko-KR" dirty="0"/>
              <a:t>Reactive Streams</a:t>
            </a:r>
            <a:r>
              <a:rPr lang="ko-KR" altLang="en-US" dirty="0"/>
              <a:t>의 각 특성 들에 대해 설명 드리겠습니다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534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스트리밍 처리 방식 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과거의 데이터 처리방식은 이벤트가 발생 시 요청을 보내고 요청된 데이터를 메모리에 담아서 </a:t>
            </a:r>
            <a:r>
              <a:rPr lang="en-US" altLang="ko-KR" dirty="0"/>
              <a:t>response</a:t>
            </a:r>
            <a:r>
              <a:rPr lang="ko-KR" altLang="en-US" dirty="0"/>
              <a:t>해주는 방식이었습니다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하지만 이렇게 데이터를 처리할 경우 서버의 사용 가능한 메모리보다 데이터가 </a:t>
            </a:r>
            <a:r>
              <a:rPr lang="ko-KR" altLang="en-US" dirty="0" err="1"/>
              <a:t>클경우</a:t>
            </a:r>
            <a:r>
              <a:rPr lang="ko-KR" altLang="en-US" dirty="0"/>
              <a:t> </a:t>
            </a:r>
            <a:r>
              <a:rPr lang="en-US" altLang="ko-KR" dirty="0"/>
              <a:t>out of</a:t>
            </a:r>
            <a:r>
              <a:rPr lang="ko-KR" altLang="en-US" dirty="0"/>
              <a:t> </a:t>
            </a:r>
            <a:r>
              <a:rPr lang="en-US" altLang="ko-KR" dirty="0"/>
              <a:t>memory</a:t>
            </a:r>
            <a:r>
              <a:rPr lang="ko-KR" altLang="en-US" dirty="0"/>
              <a:t>가 발생하는 문제가 있었습니다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스트리밍</a:t>
            </a:r>
            <a:r>
              <a:rPr lang="en-US" dirty="0"/>
              <a:t> </a:t>
            </a:r>
            <a:r>
              <a:rPr lang="en-US" dirty="0" err="1"/>
              <a:t>처리는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altLang="ko-KR" dirty="0"/>
              <a:t>pub-sub</a:t>
            </a:r>
            <a:r>
              <a:rPr lang="ko-KR" altLang="en-US" dirty="0"/>
              <a:t>구조로</a:t>
            </a:r>
            <a:r>
              <a:rPr lang="en-US" altLang="ko-KR" dirty="0"/>
              <a:t> </a:t>
            </a:r>
            <a:r>
              <a:rPr lang="ko-KR" altLang="en-US" dirty="0"/>
              <a:t>처리하여 하나씩 흐름으로 처리하기에 대용량 데이터 처리에 적합합니다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60459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다음은 Reactive Stream API 구성 요소 및 동작 방식입니다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 err="1"/>
              <a:t>각</a:t>
            </a:r>
            <a:r>
              <a:rPr lang="en-US" dirty="0"/>
              <a:t> </a:t>
            </a:r>
            <a:r>
              <a:rPr lang="en-US" dirty="0" err="1"/>
              <a:t>구성요소의</a:t>
            </a:r>
            <a:r>
              <a:rPr lang="en-US" dirty="0"/>
              <a:t> </a:t>
            </a:r>
            <a:r>
              <a:rPr lang="en-US" dirty="0" err="1"/>
              <a:t>구현체들인데요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698248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555555"/>
                </a:solidFill>
                <a:effectLst/>
                <a:latin typeface="Spoqa Han Sans"/>
              </a:rPr>
              <a:t>Reactive Stream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사용 흐름은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구독을 요청하고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()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전달하고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은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- Publisher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간 통신 매개체가 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즉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직접 데이터 요청을 하지 않고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request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함수를 통해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에게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는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통해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onNext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 데이터를 전달하고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작업이 완료되면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에러가 발생하면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onError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시그널을 전달한다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Publisher, Subscription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 서로 유기적으로 연결되어 통신을 주고받으면서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subsribe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부터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en-US" b="0" i="0" dirty="0" err="1">
                <a:solidFill>
                  <a:srgbClr val="5C5C5C"/>
                </a:solidFill>
                <a:effectLst/>
                <a:latin typeface="Spoqa Han Sans"/>
              </a:rPr>
              <a:t>onComplete</a:t>
            </a:r>
            <a:r>
              <a:rPr 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까지 연결되고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이를 통해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백프레셔가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완성됩니다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  <a:b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</a:br>
            <a:b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</a:b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여기서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백프레셔가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어떤것이냐면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54386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-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앞서 봤듯이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와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Subscriber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프로토콜에서 이벤트 스트림의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subscriber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이벤트를 소비하는 속도 보다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publisher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이벤트를 발행하는 속도를 보장해서 문제가 발생하지 않도록 하는 장치를 말합니다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Subscriber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가 스레드를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블록하지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않고도 감당 못할 만큼의 데이터를 받는 일을 방지합니다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marL="171450" indent="-171450" algn="l">
              <a:buFontTx/>
              <a:buChar char="-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아래 그림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처럼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처리를 위한 볼륨을 조절해주는 장치로 생각하시면 됩니다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5355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이러한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Reactive Streams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4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개의 구현체가 있는데요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순수하게 스트림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Spoqa Han Sans"/>
              </a:rPr>
              <a:t>연산처리하는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RxJava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Reactor Core</a:t>
            </a:r>
          </a:p>
          <a:p>
            <a:pPr algn="l"/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웹기반에서 동작하는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Armeria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Spring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WebFlux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가 있습니다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.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18815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그럼 지금 부터 WebFlux에 대해 설명 드리겠습니다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13317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WebF</a:t>
            </a:r>
            <a:r>
              <a:rPr lang="en-US" altLang="ko-KR" dirty="0"/>
              <a:t>lux </a:t>
            </a:r>
            <a:r>
              <a:rPr lang="ko-KR" altLang="en-US" dirty="0"/>
              <a:t>란 비동기 </a:t>
            </a:r>
            <a:r>
              <a:rPr lang="en-US" altLang="ko-KR" dirty="0"/>
              <a:t>Non-blocking </a:t>
            </a:r>
            <a:r>
              <a:rPr lang="ko-KR" altLang="en-US" dirty="0"/>
              <a:t>처리에 특화된 </a:t>
            </a:r>
            <a:r>
              <a:rPr lang="ko-KR" altLang="en-US" dirty="0" err="1"/>
              <a:t>리액티브</a:t>
            </a:r>
            <a:r>
              <a:rPr lang="ko-KR" altLang="en-US" dirty="0"/>
              <a:t> 프로그래밍 기반의 웹 프레임 워크 입니다</a:t>
            </a:r>
            <a:endParaRPr lang="en-US" altLang="ko-KR" dirty="0"/>
          </a:p>
          <a:p>
            <a:br>
              <a:rPr lang="en-US" dirty="0"/>
            </a:br>
            <a:r>
              <a:rPr lang="ko-KR" altLang="en-US" dirty="0"/>
              <a:t>적은 수의 스레드로 동시성 </a:t>
            </a:r>
            <a:r>
              <a:rPr lang="ko-KR" altLang="en-US" dirty="0" err="1"/>
              <a:t>처리하는것에</a:t>
            </a:r>
            <a:r>
              <a:rPr lang="ko-KR" altLang="en-US" dirty="0"/>
              <a:t> 특화되어 있고</a:t>
            </a:r>
            <a:endParaRPr lang="en-US" altLang="ko-KR" dirty="0"/>
          </a:p>
          <a:p>
            <a:r>
              <a:rPr lang="en-US" dirty="0" err="1"/>
              <a:t>Web에서</a:t>
            </a:r>
            <a:r>
              <a:rPr lang="en-US" dirty="0"/>
              <a:t> </a:t>
            </a:r>
            <a:r>
              <a:rPr lang="en-US" dirty="0" err="1"/>
              <a:t>사용하는</a:t>
            </a:r>
            <a:r>
              <a:rPr lang="en-US" dirty="0"/>
              <a:t> </a:t>
            </a:r>
            <a:r>
              <a:rPr lang="en-US" dirty="0" err="1"/>
              <a:t>Flux입니다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0667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KR" dirty="0"/>
              <a:t>WebFl</a:t>
            </a:r>
            <a:r>
              <a:rPr lang="en-US" altLang="ko-KR" dirty="0" err="1"/>
              <a:t>ux</a:t>
            </a:r>
            <a:r>
              <a:rPr lang="ko-KR" altLang="en-US" dirty="0"/>
              <a:t>의 특징을 우리에게 익숙한 </a:t>
            </a:r>
            <a:r>
              <a:rPr lang="en-US" altLang="ko-KR" dirty="0"/>
              <a:t>MVC</a:t>
            </a:r>
            <a:r>
              <a:rPr lang="ko-KR" altLang="en-US" dirty="0"/>
              <a:t>와  비교해서 말씀드리겠습니다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MVC</a:t>
            </a:r>
            <a:r>
              <a:rPr lang="ko-KR" altLang="en-US" dirty="0"/>
              <a:t>는 </a:t>
            </a:r>
            <a:r>
              <a:rPr lang="en-US" altLang="ko-KR" dirty="0"/>
              <a:t>Thread Per Request Model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요청을 </a:t>
            </a:r>
            <a:r>
              <a:rPr lang="en-US" altLang="ko-KR" dirty="0"/>
              <a:t>1</a:t>
            </a:r>
            <a:r>
              <a:rPr lang="ko-KR" altLang="en-US" dirty="0"/>
              <a:t>개의 스레드가 처리하는 방식입니다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Tomcat </a:t>
            </a:r>
            <a:r>
              <a:rPr lang="ko-KR" altLang="en-US" dirty="0"/>
              <a:t>기준 기본 </a:t>
            </a:r>
            <a:r>
              <a:rPr lang="en-US" altLang="ko-KR" dirty="0"/>
              <a:t>Thread</a:t>
            </a:r>
            <a:r>
              <a:rPr lang="ko-KR" altLang="en-US" dirty="0"/>
              <a:t> 개수는 </a:t>
            </a:r>
            <a:r>
              <a:rPr lang="en-US" altLang="ko-KR" dirty="0"/>
              <a:t>200</a:t>
            </a:r>
            <a:r>
              <a:rPr lang="ko-KR" altLang="en-US" dirty="0"/>
              <a:t>개 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그래서 옆에 그림에서 보듯 요청이 들어오면 </a:t>
            </a:r>
            <a:r>
              <a:rPr lang="en-US" altLang="ko-KR" dirty="0"/>
              <a:t>Thread Pool</a:t>
            </a:r>
            <a:r>
              <a:rPr lang="ko-KR" altLang="en-US" dirty="0"/>
              <a:t>에서 하나씩 </a:t>
            </a:r>
            <a:r>
              <a:rPr lang="ko-KR" altLang="en-US" dirty="0" err="1"/>
              <a:t>꺼내서처리하는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4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첫번째로 해당 주제로 리서치 및 파일럿 프로젝트를 </a:t>
            </a:r>
            <a:r>
              <a:rPr lang="ko-KR" altLang="en-US" dirty="0" err="1"/>
              <a:t>진행했었는데</a:t>
            </a:r>
            <a:r>
              <a:rPr lang="ko-KR" altLang="en-US" dirty="0"/>
              <a:t> 그에 대한 목적 및 방향성에 대해서 말씀드리겠습니다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두번째로는 </a:t>
            </a:r>
            <a:r>
              <a:rPr lang="en-US" altLang="ko-KR" dirty="0"/>
              <a:t>Reactive Programming</a:t>
            </a:r>
            <a:r>
              <a:rPr lang="ko-KR" altLang="en-US" dirty="0"/>
              <a:t>의 개념 및 배경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Sync,</a:t>
            </a:r>
            <a:r>
              <a:rPr lang="ko-KR" altLang="en-US" dirty="0"/>
              <a:t> </a:t>
            </a:r>
            <a:r>
              <a:rPr lang="en-US" altLang="ko-KR" dirty="0"/>
              <a:t>Blocking,</a:t>
            </a:r>
            <a:r>
              <a:rPr lang="ko-KR" altLang="en-US" dirty="0"/>
              <a:t> </a:t>
            </a:r>
            <a:r>
              <a:rPr lang="en-US" altLang="ko-KR" dirty="0"/>
              <a:t>Non-Blocking</a:t>
            </a:r>
            <a:r>
              <a:rPr lang="ko-KR" altLang="en-US" dirty="0"/>
              <a:t> 에 대한 설명을 드리고 </a:t>
            </a:r>
            <a:r>
              <a:rPr lang="en-US" altLang="ko-KR" dirty="0"/>
              <a:t>Async Non Blocking</a:t>
            </a:r>
            <a:r>
              <a:rPr lang="ko-KR" altLang="en-US" dirty="0"/>
              <a:t>의 특성을 가지는 </a:t>
            </a:r>
            <a:r>
              <a:rPr lang="en-US" altLang="ko-KR" dirty="0"/>
              <a:t>Reactive Streams</a:t>
            </a:r>
            <a:r>
              <a:rPr lang="ko-KR" altLang="en-US" dirty="0"/>
              <a:t>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세번째로 </a:t>
            </a:r>
            <a:r>
              <a:rPr lang="en-US" altLang="ko-KR" dirty="0" err="1"/>
              <a:t>WebFlux</a:t>
            </a:r>
            <a:r>
              <a:rPr lang="ko-KR" altLang="en-US" dirty="0"/>
              <a:t>의 개념</a:t>
            </a:r>
            <a:r>
              <a:rPr lang="en-US" altLang="ko-KR" dirty="0"/>
              <a:t>,</a:t>
            </a:r>
            <a:r>
              <a:rPr lang="ko-KR" altLang="en-US" dirty="0"/>
              <a:t> 특징</a:t>
            </a:r>
            <a:r>
              <a:rPr lang="en-US" altLang="ko-KR" dirty="0"/>
              <a:t>,</a:t>
            </a:r>
            <a:r>
              <a:rPr lang="ko-KR" altLang="en-US" dirty="0"/>
              <a:t> 구현 방법과 </a:t>
            </a:r>
            <a:r>
              <a:rPr lang="en-US" altLang="ko-KR" dirty="0"/>
              <a:t>DB</a:t>
            </a:r>
            <a:r>
              <a:rPr lang="ko-KR" altLang="en-US" dirty="0"/>
              <a:t>관련 특성에 대해 설명 드리고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마지막으로 성능 테스트 및 결과에 대해서 말씀드리고 마치겠습니다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75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MVC의</a:t>
            </a:r>
            <a:r>
              <a:rPr lang="en-US" dirty="0"/>
              <a:t> </a:t>
            </a:r>
            <a:r>
              <a:rPr lang="en-US" dirty="0" err="1"/>
              <a:t>스레드</a:t>
            </a:r>
            <a:r>
              <a:rPr lang="en-US" dirty="0"/>
              <a:t> </a:t>
            </a:r>
            <a:r>
              <a:rPr lang="en-US" dirty="0" err="1"/>
              <a:t>동작</a:t>
            </a:r>
            <a:r>
              <a:rPr lang="en-US" dirty="0"/>
              <a:t> </a:t>
            </a:r>
            <a:r>
              <a:rPr lang="en-US" dirty="0" err="1"/>
              <a:t>방식을</a:t>
            </a:r>
            <a:r>
              <a:rPr lang="en-US" dirty="0"/>
              <a:t> </a:t>
            </a:r>
            <a:r>
              <a:rPr lang="en-US" dirty="0" err="1"/>
              <a:t>그림을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보겠습니다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Task 1,2,3 </a:t>
            </a:r>
            <a:r>
              <a:rPr lang="en-US" dirty="0" err="1"/>
              <a:t>이</a:t>
            </a:r>
            <a:r>
              <a:rPr lang="en-US" dirty="0"/>
              <a:t> </a:t>
            </a:r>
            <a:r>
              <a:rPr lang="en-US" dirty="0" err="1"/>
              <a:t>하나의</a:t>
            </a:r>
            <a:r>
              <a:rPr lang="en-US" dirty="0"/>
              <a:t> </a:t>
            </a:r>
            <a:r>
              <a:rPr lang="en-US" dirty="0" err="1"/>
              <a:t>싸이클이라고</a:t>
            </a:r>
            <a:r>
              <a:rPr lang="en-US" dirty="0"/>
              <a:t> </a:t>
            </a:r>
            <a:r>
              <a:rPr lang="en-US" dirty="0" err="1"/>
              <a:t>볼때</a:t>
            </a:r>
            <a:endParaRPr lang="en-US" dirty="0"/>
          </a:p>
          <a:p>
            <a:endParaRPr lang="en-US" dirty="0"/>
          </a:p>
          <a:p>
            <a:r>
              <a:rPr lang="en-US" dirty="0"/>
              <a:t>Thread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dirty="0"/>
              <a:t>Task </a:t>
            </a:r>
            <a:r>
              <a:rPr lang="en-US" altLang="ko-KR" dirty="0"/>
              <a:t>1 </a:t>
            </a:r>
            <a:r>
              <a:rPr lang="ko-KR" altLang="en-US" dirty="0"/>
              <a:t>이 호출되면 다른 서버의 </a:t>
            </a:r>
            <a:r>
              <a:rPr lang="en-US" altLang="ko-KR" dirty="0"/>
              <a:t>Thread </a:t>
            </a:r>
            <a:r>
              <a:rPr lang="ko-KR" altLang="en-US" dirty="0"/>
              <a:t>에서 </a:t>
            </a:r>
            <a:r>
              <a:rPr lang="en-US" altLang="ko-KR" dirty="0"/>
              <a:t>Task 2</a:t>
            </a:r>
            <a:r>
              <a:rPr lang="ko-KR" altLang="en-US" dirty="0"/>
              <a:t> 처리를 하는 동안 </a:t>
            </a:r>
            <a:r>
              <a:rPr lang="en-US" altLang="ko-KR" dirty="0"/>
              <a:t>Thread1</a:t>
            </a:r>
            <a:r>
              <a:rPr lang="ko-KR" altLang="en-US" dirty="0"/>
              <a:t>은 </a:t>
            </a:r>
            <a:r>
              <a:rPr lang="en-US" altLang="ko-KR" dirty="0"/>
              <a:t>Block </a:t>
            </a:r>
            <a:r>
              <a:rPr lang="ko-KR" altLang="en-US" dirty="0"/>
              <a:t>상태가 됩니다</a:t>
            </a:r>
            <a:r>
              <a:rPr lang="en-US" altLang="ko-KR" dirty="0"/>
              <a:t>.</a:t>
            </a:r>
            <a:endParaRPr lang="en-KR" altLang="ko-KR" dirty="0"/>
          </a:p>
          <a:p>
            <a:endParaRPr lang="en-KR" altLang="ko-KR" dirty="0"/>
          </a:p>
          <a:p>
            <a:r>
              <a:rPr lang="ko-KR" altLang="en-US" dirty="0"/>
              <a:t>즉 결과가 완료 </a:t>
            </a:r>
            <a:r>
              <a:rPr lang="ko-KR" altLang="en-US" dirty="0" err="1"/>
              <a:t>될때까지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en-US" altLang="ko-KR" dirty="0"/>
              <a:t>runnable state</a:t>
            </a:r>
            <a:r>
              <a:rPr lang="ko-KR" altLang="en-US" dirty="0"/>
              <a:t>에서 </a:t>
            </a:r>
            <a:r>
              <a:rPr lang="en-US" altLang="ko-KR" dirty="0"/>
              <a:t>waiting</a:t>
            </a:r>
            <a:r>
              <a:rPr lang="ko-KR" altLang="en-US" dirty="0" err="1"/>
              <a:t>으로</a:t>
            </a:r>
            <a:r>
              <a:rPr lang="ko-KR" altLang="en-US" dirty="0"/>
              <a:t> 전환되는 </a:t>
            </a:r>
            <a:r>
              <a:rPr lang="en-US" altLang="ko-KR" dirty="0"/>
              <a:t>context switching</a:t>
            </a:r>
            <a:r>
              <a:rPr lang="ko-KR" altLang="en-US" dirty="0"/>
              <a:t>이 발생하게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628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WebFlux는</a:t>
            </a:r>
            <a:r>
              <a:rPr lang="en-US" dirty="0"/>
              <a:t> Event Loop </a:t>
            </a:r>
            <a:r>
              <a:rPr lang="en-US" dirty="0" err="1"/>
              <a:t>Model로</a:t>
            </a:r>
            <a:r>
              <a:rPr lang="en-US" dirty="0"/>
              <a:t> </a:t>
            </a:r>
            <a:r>
              <a:rPr lang="en-US" dirty="0" err="1"/>
              <a:t>그림에서</a:t>
            </a:r>
            <a:r>
              <a:rPr lang="en-US" dirty="0"/>
              <a:t> </a:t>
            </a:r>
            <a:r>
              <a:rPr lang="en-US" dirty="0" err="1"/>
              <a:t>보실수</a:t>
            </a:r>
            <a:r>
              <a:rPr lang="en-US" dirty="0"/>
              <a:t> </a:t>
            </a:r>
            <a:r>
              <a:rPr lang="en-US" dirty="0" err="1"/>
              <a:t>있듯</a:t>
            </a:r>
            <a:r>
              <a:rPr lang="en-US" dirty="0"/>
              <a:t> Event </a:t>
            </a:r>
            <a:r>
              <a:rPr lang="en-US" dirty="0" err="1"/>
              <a:t>라는</a:t>
            </a:r>
            <a:r>
              <a:rPr lang="en-US" dirty="0"/>
              <a:t> </a:t>
            </a:r>
            <a:r>
              <a:rPr lang="en-US" dirty="0" err="1"/>
              <a:t>단위로</a:t>
            </a:r>
            <a:r>
              <a:rPr lang="en-US" dirty="0"/>
              <a:t> </a:t>
            </a:r>
            <a:r>
              <a:rPr lang="en-US" dirty="0" err="1"/>
              <a:t>요청들을</a:t>
            </a:r>
            <a:r>
              <a:rPr lang="en-US" dirty="0"/>
              <a:t> </a:t>
            </a:r>
            <a:r>
              <a:rPr lang="en-US" dirty="0" err="1"/>
              <a:t>관리하고</a:t>
            </a:r>
            <a:r>
              <a:rPr lang="en-US" dirty="0"/>
              <a:t> Event </a:t>
            </a:r>
            <a:r>
              <a:rPr lang="en-US" dirty="0" err="1"/>
              <a:t>Loop안에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event </a:t>
            </a:r>
            <a:r>
              <a:rPr lang="en-US" dirty="0" err="1"/>
              <a:t>queue를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Thread </a:t>
            </a:r>
            <a:r>
              <a:rPr lang="en-US" dirty="0" err="1"/>
              <a:t>Pool에</a:t>
            </a:r>
            <a:r>
              <a:rPr lang="en-US" dirty="0"/>
              <a:t>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Thread를</a:t>
            </a:r>
            <a:r>
              <a:rPr lang="en-US" dirty="0"/>
              <a:t> </a:t>
            </a:r>
            <a:r>
              <a:rPr lang="en-US" dirty="0" err="1"/>
              <a:t>꺼내와</a:t>
            </a:r>
            <a:r>
              <a:rPr lang="en-US" dirty="0"/>
              <a:t> </a:t>
            </a:r>
            <a:r>
              <a:rPr lang="en-US" dirty="0" err="1"/>
              <a:t>요청을</a:t>
            </a:r>
            <a:r>
              <a:rPr lang="en-US" dirty="0"/>
              <a:t> </a:t>
            </a:r>
            <a:r>
              <a:rPr lang="en-US" dirty="0" err="1"/>
              <a:t>처리하게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Thread</a:t>
            </a:r>
            <a:r>
              <a:rPr lang="ko-KR" altLang="en-US" dirty="0"/>
              <a:t>의 개수는 </a:t>
            </a:r>
            <a:r>
              <a:rPr lang="en-US" altLang="ko-KR" dirty="0"/>
              <a:t>core </a:t>
            </a:r>
            <a:r>
              <a:rPr lang="ko-KR" altLang="en-US" dirty="0"/>
              <a:t>개수 곱하기 </a:t>
            </a:r>
            <a:r>
              <a:rPr lang="en-US" altLang="ko-KR" dirty="0"/>
              <a:t>2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54786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동작 방식으로는 </a:t>
            </a:r>
            <a:r>
              <a:rPr lang="en-US" altLang="ko-KR" dirty="0"/>
              <a:t>Thread1</a:t>
            </a:r>
            <a:r>
              <a:rPr lang="ko-KR" altLang="en-US" dirty="0"/>
              <a:t>에서 </a:t>
            </a:r>
            <a:r>
              <a:rPr lang="en-US" altLang="ko-KR" dirty="0"/>
              <a:t>Task1</a:t>
            </a:r>
            <a:r>
              <a:rPr lang="ko-KR" altLang="en-US" dirty="0"/>
              <a:t>을 </a:t>
            </a:r>
            <a:r>
              <a:rPr lang="ko-KR" altLang="en-US" dirty="0" err="1"/>
              <a:t>요청할때</a:t>
            </a:r>
            <a:r>
              <a:rPr lang="ko-KR" altLang="en-US" dirty="0"/>
              <a:t> 해당 스레드는 </a:t>
            </a:r>
            <a:r>
              <a:rPr lang="en-US" altLang="ko-KR" dirty="0"/>
              <a:t>blocking state</a:t>
            </a:r>
            <a:r>
              <a:rPr lang="ko-KR" altLang="en-US" dirty="0"/>
              <a:t>가 되지 않고 최종 결과인 </a:t>
            </a:r>
            <a:r>
              <a:rPr lang="en-US" altLang="ko-KR" dirty="0"/>
              <a:t>task3 </a:t>
            </a:r>
            <a:r>
              <a:rPr lang="ko-KR" altLang="en-US" dirty="0"/>
              <a:t>은 다른 스레드에서 처리하는 것을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755893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ko-KR" altLang="en-US" dirty="0"/>
              <a:t>가 높은 처리량을 보이는 이유는 다음과 같습니다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Mvc에서는</a:t>
            </a:r>
            <a:r>
              <a:rPr lang="en-US" dirty="0"/>
              <a:t> </a:t>
            </a:r>
            <a:r>
              <a:rPr lang="en-US" dirty="0" err="1"/>
              <a:t>많은</a:t>
            </a:r>
            <a:r>
              <a:rPr lang="en-US" dirty="0"/>
              <a:t> </a:t>
            </a:r>
            <a:r>
              <a:rPr lang="en-US" dirty="0" err="1"/>
              <a:t>처리를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altLang="ko-KR" dirty="0"/>
              <a:t>thread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생성하게되고</a:t>
            </a:r>
            <a:r>
              <a:rPr lang="ko-KR" altLang="en-US" dirty="0"/>
              <a:t> 그에 따라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점유율이 높아지게 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Blockin</a:t>
            </a:r>
            <a:r>
              <a:rPr lang="en-US" altLang="ko-KR" dirty="0"/>
              <a:t>g IO </a:t>
            </a:r>
            <a:r>
              <a:rPr lang="ko-KR" altLang="en-US" dirty="0"/>
              <a:t>이기에 </a:t>
            </a:r>
            <a:r>
              <a:rPr lang="en-US" dirty="0" err="1"/>
              <a:t>이는</a:t>
            </a:r>
            <a:r>
              <a:rPr lang="en-US" dirty="0"/>
              <a:t> </a:t>
            </a:r>
            <a:r>
              <a:rPr lang="en-US" dirty="0" err="1"/>
              <a:t>처리량이</a:t>
            </a:r>
            <a:r>
              <a:rPr lang="en-US" dirty="0"/>
              <a:t> </a:t>
            </a:r>
            <a:r>
              <a:rPr lang="en-US" dirty="0" err="1"/>
              <a:t>많은</a:t>
            </a:r>
            <a:r>
              <a:rPr lang="en-US" dirty="0"/>
              <a:t> </a:t>
            </a:r>
            <a:r>
              <a:rPr lang="en-US" dirty="0" err="1"/>
              <a:t>동영상</a:t>
            </a:r>
            <a:r>
              <a:rPr lang="en-US" dirty="0"/>
              <a:t> </a:t>
            </a:r>
            <a:r>
              <a:rPr lang="en-US" dirty="0" err="1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암호화 복호화 과정일 경우 그만큼 응답이 지연되게 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KR" dirty="0"/>
              <a:t>반면 WebFlux는 EventLoop를 통해 고효율 처리가 가능하고 Non blocking 방식을 채택하기에 차지하는 자원이 적어지게 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KR" dirty="0"/>
              <a:t>Thread의 효율 적인 사용이 핵심입니다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40916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구현 방법에 대해 설명</a:t>
            </a:r>
          </a:p>
        </p:txBody>
      </p:sp>
    </p:spTree>
    <p:extLst>
      <p:ext uri="{BB962C8B-B14F-4D97-AF65-F5344CB8AC3E}">
        <p14:creationId xmlns:p14="http://schemas.microsoft.com/office/powerpoint/2010/main" val="4040990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예시 코드</a:t>
            </a:r>
          </a:p>
        </p:txBody>
      </p:sp>
    </p:spTree>
    <p:extLst>
      <p:ext uri="{BB962C8B-B14F-4D97-AF65-F5344CB8AC3E}">
        <p14:creationId xmlns:p14="http://schemas.microsoft.com/office/powerpoint/2010/main" val="3538700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Nest </a:t>
            </a:r>
            <a:r>
              <a:rPr lang="ko-KR" altLang="en-US" dirty="0"/>
              <a:t>기능을 </a:t>
            </a:r>
            <a:r>
              <a:rPr lang="ko-KR" altLang="en-US" dirty="0" err="1"/>
              <a:t>사용한건데</a:t>
            </a:r>
            <a:r>
              <a:rPr lang="ko-KR" altLang="en-US" dirty="0"/>
              <a:t> 이게 더 좋다고 생각되시는 분</a:t>
            </a:r>
            <a:r>
              <a:rPr lang="en-US" altLang="ko-KR" dirty="0"/>
              <a:t>?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7058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75315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AIops</a:t>
            </a:r>
            <a:r>
              <a:rPr lang="ko-KR" altLang="en-US" dirty="0"/>
              <a:t>의 개념 및 특징에 대해 설명 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aiops</a:t>
            </a:r>
            <a:r>
              <a:rPr lang="ko-KR" altLang="en-US" dirty="0"/>
              <a:t>란 </a:t>
            </a:r>
            <a:r>
              <a:rPr lang="en-US" altLang="ko-KR" dirty="0"/>
              <a:t>artificial intelligence for IT operations </a:t>
            </a:r>
            <a:r>
              <a:rPr lang="ko-KR" altLang="en-US" dirty="0"/>
              <a:t>로 </a:t>
            </a:r>
            <a:r>
              <a:rPr lang="en-US" altLang="ko-KR" dirty="0"/>
              <a:t>IT </a:t>
            </a:r>
            <a:r>
              <a:rPr lang="ko-KR" altLang="en-US" dirty="0"/>
              <a:t>운영을 향상 시키기 위한 인공지능 어플리케이션을 말합니다</a:t>
            </a:r>
            <a:r>
              <a:rPr lang="en-US" altLang="ko-KR" dirty="0"/>
              <a:t>.</a:t>
            </a:r>
            <a:r>
              <a:rPr lang="ko-KR" altLang="en-US" dirty="0"/>
              <a:t> 기능 수행을 위해 빅데이터 분석 및 머신 러닝 기능을 사용합니다</a:t>
            </a:r>
            <a:r>
              <a:rPr lang="en-US" altLang="ko-KR" dirty="0"/>
              <a:t>.</a:t>
            </a:r>
          </a:p>
          <a:p>
            <a:br>
              <a:rPr lang="en-US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endParaRPr lang="en-US" dirty="0"/>
          </a:p>
          <a:p>
            <a:r>
              <a:rPr lang="ko-KR" altLang="en-US" dirty="0"/>
              <a:t>주요 기능으로는 다수의 인프라를 통해 생성되는 방대한 데이터를 수집하는 </a:t>
            </a:r>
            <a:r>
              <a:rPr lang="en-US" altLang="ko-KR" dirty="0"/>
              <a:t>'</a:t>
            </a:r>
            <a:r>
              <a:rPr lang="ko-KR" altLang="en-US" dirty="0"/>
              <a:t>데이터 수집 및 집계</a:t>
            </a:r>
            <a:r>
              <a:rPr lang="en-US" altLang="ko-KR" dirty="0"/>
              <a:t>'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시스템 성능 및 중요한 이벤트 패턴을 식별하기 위해 신호를 지능적으로 조사하는 지능적 심층 조사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마지막으로 원인 진단하고 신속 대응을 위한 근본 원인 진단 및 조치가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이러한 </a:t>
            </a:r>
            <a:r>
              <a:rPr lang="en-US" altLang="ko-KR" dirty="0" err="1"/>
              <a:t>aiops</a:t>
            </a:r>
            <a:r>
              <a:rPr lang="ko-KR" altLang="en-US" dirty="0"/>
              <a:t>가 등장한 배경을 이해하는 것도 중요한데요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it </a:t>
            </a:r>
            <a:r>
              <a:rPr lang="ko-KR" altLang="en-US" dirty="0"/>
              <a:t>인프라의 변화가 정적인 시스템에서 동적 혼합 인프라로 변화해 가는 양상으로 이전보다 </a:t>
            </a:r>
            <a:r>
              <a:rPr lang="ko-KR" altLang="en-US" dirty="0" err="1"/>
              <a:t>복잡해졌고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매년 </a:t>
            </a:r>
            <a:r>
              <a:rPr lang="en-US" altLang="ko-KR" dirty="0"/>
              <a:t>2~3</a:t>
            </a:r>
            <a:r>
              <a:rPr lang="ko-KR" altLang="en-US" dirty="0" err="1"/>
              <a:t>배이상</a:t>
            </a:r>
            <a:r>
              <a:rPr lang="ko-KR" altLang="en-US" dirty="0"/>
              <a:t> 증가하는 막대한 데이터로 사람은 물론이고 전통적인 </a:t>
            </a:r>
            <a:r>
              <a:rPr lang="en-US" altLang="ko-KR" dirty="0"/>
              <a:t>IT </a:t>
            </a:r>
            <a:r>
              <a:rPr lang="ko-KR" altLang="en-US" dirty="0"/>
              <a:t>관리 솔루션으로는 관리가 불가하게 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결국 빠르게 문제에 대응 </a:t>
            </a:r>
            <a:r>
              <a:rPr lang="ko-KR" altLang="en-US" dirty="0" err="1"/>
              <a:t>할수</a:t>
            </a:r>
            <a:r>
              <a:rPr lang="ko-KR" altLang="en-US" dirty="0"/>
              <a:t> 있는 실시간 인사이트 및 예측 분석이 필요하여 </a:t>
            </a:r>
            <a:r>
              <a:rPr lang="en-US" altLang="ko-KR" dirty="0"/>
              <a:t>AIOps</a:t>
            </a:r>
            <a:r>
              <a:rPr lang="ko-KR" altLang="en-US" dirty="0"/>
              <a:t>가 등장하게 되었습니다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2555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1594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942565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871940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3265428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1186141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145516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75520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545924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5289960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kubecost</a:t>
            </a:r>
            <a:r>
              <a:rPr lang="ko-KR" altLang="en-US" dirty="0"/>
              <a:t>란 오픈소스 </a:t>
            </a:r>
            <a:r>
              <a:rPr lang="ko-KR" altLang="en-US" dirty="0" err="1"/>
              <a:t>쿠버네티스</a:t>
            </a:r>
            <a:r>
              <a:rPr lang="ko-KR" altLang="en-US" dirty="0"/>
              <a:t> 클라우드 비용 모니터링 도구입니다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 err="1"/>
              <a:t>분안에</a:t>
            </a:r>
            <a:r>
              <a:rPr lang="ko-KR" altLang="en-US" dirty="0"/>
              <a:t> </a:t>
            </a:r>
            <a:r>
              <a:rPr lang="en-US" altLang="ko-KR" dirty="0"/>
              <a:t>helm</a:t>
            </a:r>
            <a:r>
              <a:rPr lang="ko-KR" altLang="en-US" dirty="0"/>
              <a:t> 명령어로 쉽게 설치 가능하고 개발자가 인프라 지출을 쉽게 모니터링하고 최적화 </a:t>
            </a:r>
            <a:r>
              <a:rPr lang="ko-KR" altLang="en-US" dirty="0" err="1"/>
              <a:t>할수있습니다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지원 플랫폼으로는 </a:t>
            </a:r>
            <a:r>
              <a:rPr lang="en-US" altLang="ko-KR" dirty="0"/>
              <a:t>AWS</a:t>
            </a:r>
            <a:r>
              <a:rPr lang="ko-KR" altLang="en-US" dirty="0"/>
              <a:t>의 </a:t>
            </a:r>
            <a:r>
              <a:rPr lang="en-US" altLang="ko-KR" dirty="0"/>
              <a:t>EKS , Azure</a:t>
            </a:r>
            <a:r>
              <a:rPr lang="ko-KR" altLang="en-US" dirty="0"/>
              <a:t>에 </a:t>
            </a:r>
            <a:r>
              <a:rPr lang="en-US" altLang="ko-KR" dirty="0"/>
              <a:t>AKS,</a:t>
            </a:r>
            <a:r>
              <a:rPr lang="ko-KR" altLang="en-US" dirty="0"/>
              <a:t> </a:t>
            </a:r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GKS</a:t>
            </a:r>
            <a:r>
              <a:rPr lang="ko-KR" altLang="en-US" dirty="0"/>
              <a:t> 와 </a:t>
            </a:r>
            <a:r>
              <a:rPr lang="ko-KR" altLang="en-US" dirty="0" err="1"/>
              <a:t>온프레미스</a:t>
            </a:r>
            <a:r>
              <a:rPr lang="ko-KR" altLang="en-US" dirty="0"/>
              <a:t> 환경에 구축된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환경입니다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비용 정책으로는 무료</a:t>
            </a:r>
            <a:r>
              <a:rPr lang="en-US" altLang="ko-KR" dirty="0"/>
              <a:t>,</a:t>
            </a:r>
            <a:r>
              <a:rPr lang="ko-KR" altLang="en-US" dirty="0"/>
              <a:t> 사업</a:t>
            </a:r>
            <a:r>
              <a:rPr lang="en-US" altLang="ko-KR" dirty="0"/>
              <a:t>,</a:t>
            </a:r>
            <a:r>
              <a:rPr lang="ko-KR" altLang="en-US" dirty="0"/>
              <a:t> 기업의 유형으로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910763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12605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 마치겠습니다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660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프로젝트 진행 목적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금번 </a:t>
            </a:r>
            <a:r>
              <a:rPr lang="ko-KR" altLang="en-US" dirty="0" err="1"/>
              <a:t>교보생명</a:t>
            </a:r>
            <a:r>
              <a:rPr lang="ko-KR" altLang="en-US" dirty="0"/>
              <a:t> </a:t>
            </a:r>
            <a:r>
              <a:rPr lang="en-US" altLang="ko-KR" dirty="0"/>
              <a:t>POC </a:t>
            </a:r>
            <a:r>
              <a:rPr lang="ko-KR" altLang="en-US" dirty="0"/>
              <a:t>진행을 하며 메타 </a:t>
            </a:r>
            <a:r>
              <a:rPr lang="ko-KR" altLang="en-US" dirty="0" err="1"/>
              <a:t>콜렉터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심포니 </a:t>
            </a:r>
            <a:r>
              <a:rPr lang="en-US" altLang="ko-KR" dirty="0"/>
              <a:t>API </a:t>
            </a:r>
            <a:r>
              <a:rPr lang="ko-KR" altLang="en-US" dirty="0"/>
              <a:t>개발에 참여하게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MVC</a:t>
            </a:r>
            <a:r>
              <a:rPr lang="ko-KR" altLang="en-US" dirty="0"/>
              <a:t>로 비동기 </a:t>
            </a:r>
            <a:r>
              <a:rPr lang="ko-KR" altLang="en-US" dirty="0" err="1"/>
              <a:t>멀티스레드로</a:t>
            </a:r>
            <a:r>
              <a:rPr lang="ko-KR" altLang="en-US" dirty="0"/>
              <a:t> 구현하며 성능 개선에 많은 힘을 쓰게 되었고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다른 방식의 추가 적인 성능 개선을 고려하다 </a:t>
            </a:r>
            <a:r>
              <a:rPr lang="en-US" altLang="ko-KR" dirty="0"/>
              <a:t>Reactive Programming</a:t>
            </a:r>
            <a:r>
              <a:rPr lang="ko-KR" altLang="en-US" dirty="0"/>
              <a:t>과 </a:t>
            </a:r>
            <a:r>
              <a:rPr lang="en-US" altLang="ko-KR" dirty="0" err="1"/>
              <a:t>WebFlux</a:t>
            </a:r>
            <a:r>
              <a:rPr lang="ko-KR" altLang="en-US" dirty="0"/>
              <a:t>에 대해 파일럿 프로젝트를 진행하게 되었습니다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발표는 </a:t>
            </a:r>
            <a:r>
              <a:rPr lang="en-US" altLang="ko-KR" dirty="0"/>
              <a:t>Reactive Programming</a:t>
            </a:r>
            <a:r>
              <a:rPr lang="ko-KR" altLang="en-US" dirty="0"/>
              <a:t> 그리고 </a:t>
            </a:r>
            <a:r>
              <a:rPr lang="en-US" altLang="ko-KR" dirty="0" err="1"/>
              <a:t>WebFlux</a:t>
            </a:r>
            <a:r>
              <a:rPr lang="ko-KR" altLang="en-US" dirty="0"/>
              <a:t>의 전반적인 개념 서술과 </a:t>
            </a:r>
            <a:r>
              <a:rPr lang="en-US" altLang="ko-KR" dirty="0"/>
              <a:t>MVC</a:t>
            </a:r>
            <a:r>
              <a:rPr lang="ko-KR" altLang="en-US" dirty="0" err="1"/>
              <a:t>와의</a:t>
            </a:r>
            <a:r>
              <a:rPr lang="ko-KR" altLang="en-US" dirty="0"/>
              <a:t> 성능 비교 위주로 서술하겠습니다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KR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812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995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30178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혹시 </a:t>
            </a:r>
            <a:r>
              <a:rPr lang="ko-KR" altLang="en-US" dirty="0" err="1"/>
              <a:t>넷플릭스</a:t>
            </a:r>
            <a:r>
              <a:rPr lang="ko-KR" altLang="en-US" dirty="0"/>
              <a:t> 법 </a:t>
            </a:r>
            <a:r>
              <a:rPr lang="ko-KR" altLang="en-US" dirty="0" err="1"/>
              <a:t>들어보셨을까요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넘</a:t>
            </a:r>
            <a:r>
              <a:rPr lang="en-US" altLang="ko-K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콘텐츠 사업자</a:t>
            </a:r>
            <a:r>
              <a:rPr lang="en-US" altLang="ko-KR" dirty="0"/>
              <a:t>(</a:t>
            </a:r>
            <a:r>
              <a:rPr lang="ko-KR" altLang="en-US" dirty="0" err="1"/>
              <a:t>쿠팡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Netflix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가 통신망 품질 유지의 의무를 지게 하는 법입니다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그리고 다음 그림은 전체 인터넷 사용자의 비율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ko-KR" altLang="en-US" dirty="0" err="1"/>
              <a:t>보시다시피</a:t>
            </a:r>
            <a:r>
              <a:rPr lang="ko-KR" altLang="en-US" dirty="0"/>
              <a:t> </a:t>
            </a:r>
            <a:r>
              <a:rPr lang="en-US" altLang="ko-KR" dirty="0"/>
              <a:t>Facebook</a:t>
            </a:r>
            <a:r>
              <a:rPr lang="ko-KR" altLang="en-US" dirty="0"/>
              <a:t>의 </a:t>
            </a:r>
            <a:r>
              <a:rPr lang="en-US" altLang="ko-KR" dirty="0"/>
              <a:t>2015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사용자 수가 </a:t>
            </a:r>
            <a:r>
              <a:rPr lang="en-US" altLang="ko-KR" dirty="0"/>
              <a:t>1.5</a:t>
            </a:r>
            <a:r>
              <a:rPr lang="ko-KR" altLang="en-US" dirty="0"/>
              <a:t> </a:t>
            </a:r>
            <a:r>
              <a:rPr lang="en-US" altLang="ko-KR" dirty="0"/>
              <a:t>billion</a:t>
            </a:r>
            <a:r>
              <a:rPr lang="ko-KR" altLang="en-US" dirty="0"/>
              <a:t>이고 그 이전 </a:t>
            </a:r>
            <a:r>
              <a:rPr lang="en-US" altLang="ko-KR" dirty="0"/>
              <a:t>20</a:t>
            </a:r>
            <a:r>
              <a:rPr lang="ko-KR" altLang="en-US" dirty="0"/>
              <a:t>년을 </a:t>
            </a:r>
            <a:r>
              <a:rPr lang="ko-KR" altLang="en-US" dirty="0" err="1"/>
              <a:t>합친것보다</a:t>
            </a:r>
            <a:r>
              <a:rPr lang="ko-KR" altLang="en-US" dirty="0"/>
              <a:t> 많은 사용자가 있음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그래서 전문가들은 무어의 법칙이 한계에 다다랐고 반도체 성능이 현재 트래픽 대비 부족할 것이라고 말합니다</a:t>
            </a:r>
            <a:r>
              <a:rPr lang="en-US" altLang="ko-KR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그래서 멀티코어 프로세서에서 대안을 찾기 시작했고 또한 적은 수의 스레드로 동시성 처리에 대한 방법을 연구하며 </a:t>
            </a:r>
            <a:r>
              <a:rPr lang="en-US" altLang="ko-KR" dirty="0"/>
              <a:t>Reactive Programming</a:t>
            </a:r>
            <a:r>
              <a:rPr lang="ko-KR" altLang="en-US" dirty="0"/>
              <a:t>이 생기게 됩니다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687834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Reactive Programming </a:t>
            </a:r>
            <a:r>
              <a:rPr lang="ko-KR" altLang="en-US" dirty="0"/>
              <a:t>의 개념에 대해 말씀드리겠습니다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Reactive Programming</a:t>
            </a:r>
            <a:r>
              <a:rPr lang="ko-KR" altLang="en-US" dirty="0"/>
              <a:t>은 비동기 데이터 스트림과 이벤트에 대한 반응 적인 처리를 강조하는 프로그래밍 패러다임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핵심 키워드는 비동기 데이터 스트림과 반응적인 처리가 되겠습니다</a:t>
            </a:r>
            <a:r>
              <a:rPr lang="en-US" altLang="ko-KR" dirty="0"/>
              <a:t>.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결국 데이터 흐름에 맞춰서 </a:t>
            </a:r>
            <a:r>
              <a:rPr lang="ko-KR" altLang="en-US" dirty="0" err="1"/>
              <a:t>비동기적인</a:t>
            </a:r>
            <a:r>
              <a:rPr lang="ko-KR" altLang="en-US" dirty="0"/>
              <a:t> 처리를 지원하고</a:t>
            </a:r>
            <a:endParaRPr lang="en-US" altLang="ko-KR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이벤트 기반 </a:t>
            </a:r>
            <a:r>
              <a:rPr lang="ko-KR" altLang="en-US" dirty="0" err="1"/>
              <a:t>아키텍쳐를</a:t>
            </a:r>
            <a:r>
              <a:rPr lang="ko-KR" altLang="en-US" dirty="0"/>
              <a:t> 통해 실시간으로 데이터의 변화에 반응한다는 점이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88545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Reactive Manifesto</a:t>
            </a:r>
            <a:r>
              <a:rPr lang="ko-KR" altLang="en-US" dirty="0"/>
              <a:t>란 </a:t>
            </a:r>
            <a:r>
              <a:rPr lang="en-US" altLang="ko-KR" dirty="0"/>
              <a:t>Reactive Application</a:t>
            </a:r>
            <a:r>
              <a:rPr lang="ko-KR" altLang="en-US" dirty="0"/>
              <a:t>과 시스템 개발의 원칙을 정의한 것인데요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반응성</a:t>
            </a:r>
            <a:endParaRPr lang="en-US" altLang="ko-KR" dirty="0"/>
          </a:p>
          <a:p>
            <a:r>
              <a:rPr lang="ko-KR" altLang="en-US" dirty="0" err="1"/>
              <a:t>회복성</a:t>
            </a:r>
            <a:endParaRPr lang="en-US" altLang="ko-KR" dirty="0"/>
          </a:p>
          <a:p>
            <a:r>
              <a:rPr lang="ko-KR" altLang="en-US" dirty="0"/>
              <a:t>탄력성</a:t>
            </a:r>
            <a:endParaRPr lang="en-US" altLang="ko-KR" dirty="0"/>
          </a:p>
          <a:p>
            <a:r>
              <a:rPr lang="ko-KR" altLang="en-US" dirty="0"/>
              <a:t>메시지 주도</a:t>
            </a:r>
            <a:endParaRPr lang="en-US" altLang="ko-KR" dirty="0"/>
          </a:p>
          <a:p>
            <a:endParaRPr lang="en-US" dirty="0"/>
          </a:p>
          <a:p>
            <a:r>
              <a:rPr lang="en-US" altLang="ko-KR" dirty="0"/>
              <a:t>4</a:t>
            </a:r>
            <a:r>
              <a:rPr lang="ko-KR" altLang="en-US" dirty="0"/>
              <a:t>가지 원칙으로 </a:t>
            </a:r>
            <a:r>
              <a:rPr lang="ko-KR" altLang="en-US" dirty="0" err="1"/>
              <a:t>개발해야함을</a:t>
            </a:r>
            <a:r>
              <a:rPr lang="ko-KR" altLang="en-US" dirty="0"/>
              <a:t> 알리고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989379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en-US" altLang="ko-KR" dirty="0"/>
              <a:t>Reactive Programming</a:t>
            </a:r>
            <a:r>
              <a:rPr lang="ko-KR" altLang="en-US" dirty="0"/>
              <a:t>의 개념에서 말씀드린 비동기</a:t>
            </a:r>
            <a:r>
              <a:rPr lang="en-US" altLang="ko-KR" dirty="0"/>
              <a:t>/</a:t>
            </a:r>
            <a:r>
              <a:rPr lang="ko-KR" altLang="en-US" dirty="0"/>
              <a:t>동기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과 </a:t>
            </a:r>
            <a:r>
              <a:rPr lang="en-US" altLang="ko-KR" dirty="0"/>
              <a:t>Non-blocking</a:t>
            </a:r>
            <a:r>
              <a:rPr lang="ko-KR" altLang="en-US" dirty="0"/>
              <a:t>에 대해 간단히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먼저 비동기 동기는 작업 완료를 누가 </a:t>
            </a:r>
            <a:r>
              <a:rPr lang="ko-KR" altLang="en-US" dirty="0" err="1"/>
              <a:t>신경쓰느냐의</a:t>
            </a:r>
            <a:r>
              <a:rPr lang="ko-KR" altLang="en-US" dirty="0"/>
              <a:t> 차이가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왼쪽 그림에서 </a:t>
            </a:r>
            <a:r>
              <a:rPr lang="ko-KR" altLang="en-US" dirty="0" err="1"/>
              <a:t>볼수</a:t>
            </a:r>
            <a:r>
              <a:rPr lang="ko-KR" altLang="en-US" dirty="0"/>
              <a:t> 있듯 함수를 호출 시 호출되는 함수가 작업 확인이면 비동기</a:t>
            </a:r>
            <a:endParaRPr lang="en-US" altLang="ko-KR" dirty="0"/>
          </a:p>
          <a:p>
            <a:r>
              <a:rPr lang="ko-KR" altLang="en-US" dirty="0"/>
              <a:t>호출하는 함수가 작업을 </a:t>
            </a:r>
            <a:r>
              <a:rPr lang="ko-KR" altLang="en-US" dirty="0" err="1"/>
              <a:t>확인할때까지</a:t>
            </a:r>
            <a:r>
              <a:rPr lang="ko-KR" altLang="en-US" dirty="0"/>
              <a:t> 기다리면 동기로 </a:t>
            </a:r>
            <a:r>
              <a:rPr lang="ko-KR" altLang="en-US" dirty="0" err="1"/>
              <a:t>설명할수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252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오케스트로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0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1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텍스트 개체 틀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12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7" name="텍스트 개체 틀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3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146" name="그림 개체 틀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9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4F568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직사각형 6"/>
          <p:cNvSpPr/>
          <p:nvPr/>
        </p:nvSpPr>
        <p:spPr>
          <a:xfrm flipH="1">
            <a:off x="5629275" y="0"/>
            <a:ext cx="6562725" cy="686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pic>
        <p:nvPicPr>
          <p:cNvPr id="2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93" y="218660"/>
            <a:ext cx="1357691" cy="404387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2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92875"/>
            <a:ext cx="245404" cy="243840"/>
          </a:xfrm>
          <a:prstGeom prst="rect">
            <a:avLst/>
          </a:prstGeom>
        </p:spPr>
        <p:txBody>
          <a:bodyPr anchor="t"/>
          <a:lstStyle>
            <a:lvl1pPr>
              <a:defRPr sz="1000" b="1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9"/>
          <p:cNvSpPr/>
          <p:nvPr/>
        </p:nvSpPr>
        <p:spPr>
          <a:xfrm>
            <a:off x="0" y="0"/>
            <a:ext cx="12192000" cy="824948"/>
          </a:xfrm>
          <a:prstGeom prst="rect">
            <a:avLst/>
          </a:prstGeom>
          <a:solidFill>
            <a:srgbClr val="4F568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직사각형 6"/>
          <p:cNvSpPr/>
          <p:nvPr/>
        </p:nvSpPr>
        <p:spPr>
          <a:xfrm flipH="1">
            <a:off x="5629275" y="0"/>
            <a:ext cx="6562725" cy="6867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35" name="직사각형 1"/>
          <p:cNvSpPr/>
          <p:nvPr/>
        </p:nvSpPr>
        <p:spPr>
          <a:xfrm>
            <a:off x="5168348" y="824947"/>
            <a:ext cx="7023652" cy="60330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3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46597" y="6492875"/>
            <a:ext cx="245404" cy="243840"/>
          </a:xfrm>
          <a:prstGeom prst="rect">
            <a:avLst/>
          </a:prstGeom>
        </p:spPr>
        <p:txBody>
          <a:bodyPr anchor="t"/>
          <a:lstStyle>
            <a:lvl1pPr>
              <a:defRPr sz="1000" b="1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8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693" y="218660"/>
            <a:ext cx="1357691" cy="40438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296616" y="365125"/>
            <a:ext cx="6853017" cy="4598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t>제목 텍스트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오케스트로_공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extBox 23"/>
          <p:cNvSpPr txBox="1"/>
          <p:nvPr/>
        </p:nvSpPr>
        <p:spPr>
          <a:xfrm>
            <a:off x="7818175" y="6485747"/>
            <a:ext cx="4177378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120000"/>
              </a:lnSpc>
              <a:defRPr sz="900">
                <a:solidFill>
                  <a:srgbClr val="404040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t>Your Future Cloud, Cloud Management Platform</a:t>
            </a:r>
          </a:p>
        </p:txBody>
      </p:sp>
      <p:sp>
        <p:nvSpPr>
          <p:cNvPr id="48" name="TextBox 4"/>
          <p:cNvSpPr txBox="1"/>
          <p:nvPr/>
        </p:nvSpPr>
        <p:spPr>
          <a:xfrm>
            <a:off x="339412" y="6422089"/>
            <a:ext cx="3974217" cy="252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BFBFBF"/>
                </a:solidFill>
              </a:defRPr>
            </a:pPr>
            <a:r>
              <a:t>ⓒ OKESTRO Corporation. 2020. All Rights Reserved.</a:t>
            </a:r>
          </a:p>
        </p:txBody>
      </p:sp>
      <p:pic>
        <p:nvPicPr>
          <p:cNvPr id="49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64" y="5823401"/>
            <a:ext cx="1610833" cy="479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21150" cy="47484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5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8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521150" cy="47484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92061" y="6303185"/>
            <a:ext cx="358414" cy="3708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7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"/>
            <a:ext cx="12192000" cy="6857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7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제목 텍스트</a:t>
            </a:r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58413" cy="3708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5"/>
          <p:cNvSpPr/>
          <p:nvPr/>
        </p:nvSpPr>
        <p:spPr>
          <a:xfrm flipH="1">
            <a:off x="6934201" y="1"/>
            <a:ext cx="5257799" cy="6867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0"/>
                </a:moveTo>
                <a:lnTo>
                  <a:pt x="21600" y="0"/>
                </a:lnTo>
                <a:lnTo>
                  <a:pt x="15407" y="21600"/>
                </a:lnTo>
                <a:lnTo>
                  <a:pt x="0" y="21600"/>
                </a:lnTo>
                <a:lnTo>
                  <a:pt x="0" y="30"/>
                </a:lnTo>
                <a:close/>
              </a:path>
            </a:pathLst>
          </a:custGeom>
          <a:solidFill>
            <a:srgbClr val="232C63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3" name="직사각형 6"/>
          <p:cNvSpPr/>
          <p:nvPr/>
        </p:nvSpPr>
        <p:spPr>
          <a:xfrm flipH="1">
            <a:off x="5629273" y="7482"/>
            <a:ext cx="6562726" cy="6850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1591" y="0"/>
                </a:lnTo>
                <a:lnTo>
                  <a:pt x="21600" y="21600"/>
                </a:lnTo>
                <a:lnTo>
                  <a:pt x="0" y="21570"/>
                </a:lnTo>
                <a:lnTo>
                  <a:pt x="0" y="0"/>
                </a:lnTo>
                <a:close/>
              </a:path>
            </a:pathLst>
          </a:custGeom>
          <a:solidFill>
            <a:srgbClr val="4662FF">
              <a:alpha val="5019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endParaRPr/>
          </a:p>
        </p:txBody>
      </p:sp>
      <p:sp>
        <p:nvSpPr>
          <p:cNvPr id="4" name="TextBox 23"/>
          <p:cNvSpPr txBox="1"/>
          <p:nvPr/>
        </p:nvSpPr>
        <p:spPr>
          <a:xfrm>
            <a:off x="117081" y="6533139"/>
            <a:ext cx="6178365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900" spc="300">
                <a:solidFill>
                  <a:srgbClr val="404040"/>
                </a:solidFill>
                <a:latin typeface="나눔스퀘어"/>
                <a:ea typeface="나눔스퀘어"/>
                <a:cs typeface="나눔스퀘어"/>
                <a:sym typeface="나눔스퀘어"/>
              </a:defRPr>
            </a:lvl1pPr>
          </a:lstStyle>
          <a:p>
            <a:r>
              <a:t>Your Future Cloud, Cloud Management Platform</a:t>
            </a:r>
          </a:p>
        </p:txBody>
      </p:sp>
      <p:pic>
        <p:nvPicPr>
          <p:cNvPr id="5" name="그림 6" descr="그림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88247" y="6236327"/>
            <a:ext cx="1610833" cy="47978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제목 텍스트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velog.io/@effirin/R2DBC-2.-Reactive-Programming%EC%9D%B4%EB%9E%80-zh843mp2" TargetMode="External"/><Relationship Id="rId3" Type="http://schemas.openxmlformats.org/officeDocument/2006/relationships/hyperlink" Target="https://youtu.be/KDiE5qQ3bZI?si=-Tl3oW1zr7mSOYqT" TargetMode="External"/><Relationship Id="rId7" Type="http://schemas.openxmlformats.org/officeDocument/2006/relationships/hyperlink" Target="https://youtu.be/I0zMm6wIbRI?si=hBWkrSFcUg5Pa_1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spring.io/spring-framework/reference/web/webflux.html#webflux" TargetMode="External"/><Relationship Id="rId5" Type="http://schemas.openxmlformats.org/officeDocument/2006/relationships/hyperlink" Target="https://devmoony.tistory.com/174" TargetMode="External"/><Relationship Id="rId4" Type="http://schemas.openxmlformats.org/officeDocument/2006/relationships/hyperlink" Target="https://www.youtube.com/watch?v=2E_1yb8iLKk&amp;t=2s" TargetMode="External"/><Relationship Id="rId9" Type="http://schemas.openxmlformats.org/officeDocument/2006/relationships/hyperlink" Target="https://eocoding.tistory.com/1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01160" y="1291801"/>
            <a:ext cx="5880775" cy="1685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8" name="TextBox 2"/>
          <p:cNvSpPr txBox="1"/>
          <p:nvPr/>
        </p:nvSpPr>
        <p:spPr>
          <a:xfrm>
            <a:off x="1101160" y="3810525"/>
            <a:ext cx="103970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</a:t>
            </a: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10.1</a:t>
            </a:r>
            <a:r>
              <a:rPr lang="en-US" altLang="ko-KR" i="1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9" name="TextBox 3"/>
          <p:cNvSpPr txBox="1"/>
          <p:nvPr/>
        </p:nvSpPr>
        <p:spPr>
          <a:xfrm>
            <a:off x="1101160" y="5304587"/>
            <a:ext cx="201112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Platform Dev 1</a:t>
            </a:r>
            <a:r>
              <a:rPr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endParaRPr 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defRPr sz="1400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Backend Engineer </a:t>
            </a:r>
            <a:r>
              <a:rPr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김경한</a:t>
            </a:r>
            <a:endParaRPr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6792685" y="2257831"/>
            <a:ext cx="5082639" cy="2262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차이점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호출되는 함수가 바로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리턴하느냐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마느냐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바로 리턴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요청이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끝날때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까지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waiting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Blocking / Non-Blocking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2-2. Async / Sync vs Blocking / Non-Blocking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E80FB-4A91-CF62-0BEE-A4BC4E2D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858210"/>
            <a:ext cx="6385319" cy="45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9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6" y="2019360"/>
            <a:ext cx="10121882" cy="392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Reactive Programming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개념을 적용한 </a:t>
            </a:r>
            <a:r>
              <a:rPr lang="ko-KR" altLang="en-US" sz="2400" u="sng" dirty="0" err="1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논블로킹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과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u="sng" dirty="0" err="1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백프레셔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갖춘 </a:t>
            </a:r>
            <a:r>
              <a:rPr lang="ko-KR" altLang="en-US" sz="24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비동기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sz="24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스트리밍 처리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를 위한 표준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최신 멀티 코어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CPU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사용률을 극대화하는 방법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왜 인지 뒤에서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MVC vs </a:t>
            </a: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설명하겠음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특성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스트리밍 처리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 스트리밍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API , 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백프레셔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Reactive Streams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구현체들</a:t>
            </a:r>
            <a:endParaRPr lang="en-US" altLang="ko-KR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Streams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개념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54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764191" y="2073166"/>
            <a:ext cx="4234575" cy="328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과거 데이터 처리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적재하여 데이터 처리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에 비해 데이터가 클 경우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out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of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memory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발생 문제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ko-KR" alt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Streaming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처리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데이터를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pub-sub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구조로 처리</a:t>
            </a:r>
            <a:b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-&gt;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대용량 데이터 처리에 적합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스트리밍 처리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AE52B-3DCA-3DE2-6088-F0A4DC630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63"/>
          <a:stretch/>
        </p:blipFill>
        <p:spPr>
          <a:xfrm>
            <a:off x="193234" y="1858210"/>
            <a:ext cx="7573228" cy="43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26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431682" y="2019360"/>
            <a:ext cx="4234575" cy="1900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Publisher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Subscription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Processor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 API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구성 요소 및 동작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73C6D-4D10-F865-E081-E90DAA2A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2019360"/>
            <a:ext cx="66421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675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580407" y="1765418"/>
            <a:ext cx="4234575" cy="1900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Publisher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Subscription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Processor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 API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구성 요소 및 동작 방식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A6CB5-0495-FB3F-F28B-40A4B3E09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4" y="1878707"/>
            <a:ext cx="7436913" cy="416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9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580407" y="2019360"/>
            <a:ext cx="4234575" cy="3747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pub-sub 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프로토콜에서 이벤트 스트림의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이벤트를 소비하는 속도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&lt; publisher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이벤트를 발행하는 </a:t>
            </a:r>
            <a:r>
              <a:rPr lang="ko-KR" altLang="en-US" sz="20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속도를 보장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해서 문제가 발생하지 않도록 하는 장치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subscriber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스레드를 </a:t>
            </a:r>
            <a:r>
              <a:rPr lang="ko-KR" alt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블록하지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않고도 </a:t>
            </a:r>
            <a:r>
              <a:rPr lang="ko-KR" altLang="en-US" sz="2000" u="sng" dirty="0">
                <a:solidFill>
                  <a:srgbClr val="FF0000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감당 못할 만큼의 데이터를 받는 일을 방지 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Back Pressure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074" name="Picture 2" descr="3. Reactor Backpressure">
            <a:extLst>
              <a:ext uri="{FF2B5EF4-FFF2-40B4-BE49-F238E27FC236}">
                <a16:creationId xmlns:a16="http://schemas.microsoft.com/office/drawing/2014/main" id="{7C5D2F6D-CBF5-67A3-C215-C58E8EDF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8" y="2019360"/>
            <a:ext cx="7459340" cy="4195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307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251473" y="2586153"/>
            <a:ext cx="4599543" cy="3370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RxJava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Reactor Core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순수하게 스트림 연산 처리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 Reactor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Mono Flux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Armeria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, Spring </a:t>
            </a:r>
            <a:r>
              <a:rPr lang="en-US" altLang="ko-KR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b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웹 기반 </a:t>
            </a:r>
            <a:r>
              <a:rPr lang="en-US" altLang="ko-KR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Reactive Streams </a:t>
            </a:r>
            <a:r>
              <a:rPr lang="ko-KR" altLang="en-US" sz="2400" dirty="0">
                <a:latin typeface="BM JUA OTF" panose="02020603020101020101" pitchFamily="18" charset="-127"/>
                <a:ea typeface="BM JUA OTF" panose="02020603020101020101" pitchFamily="18" charset="-127"/>
              </a:rPr>
              <a:t>가 </a:t>
            </a:r>
            <a:r>
              <a:rPr lang="ko-KR" altLang="en-US" sz="2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필요할때</a:t>
            </a:r>
            <a:endParaRPr lang="ko-KR" altLang="en-US" sz="2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Streams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구현체들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2-3. Reactive Streams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098" name="Picture 2" descr="RxJava] RxJava 변환 연산자">
            <a:extLst>
              <a:ext uri="{FF2B5EF4-FFF2-40B4-BE49-F238E27FC236}">
                <a16:creationId xmlns:a16="http://schemas.microsoft.com/office/drawing/2014/main" id="{92EF6126-AEB5-0E72-91FF-1A236BDF1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4" y="1924450"/>
            <a:ext cx="41275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2. Reactor Core (Mono, Flux, Subscribe)">
            <a:extLst>
              <a:ext uri="{FF2B5EF4-FFF2-40B4-BE49-F238E27FC236}">
                <a16:creationId xmlns:a16="http://schemas.microsoft.com/office/drawing/2014/main" id="{58A7A2F1-8FB4-1E09-E261-F6CA48F4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12" y="1915286"/>
            <a:ext cx="2097491" cy="209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6B4DC-65E1-CA40-73E4-81BCACEFB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84" y="4486673"/>
            <a:ext cx="4127500" cy="13000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5B87E4F-C722-3A4D-341E-017DA2E0770A}"/>
              </a:ext>
            </a:extLst>
          </p:cNvPr>
          <p:cNvGrpSpPr/>
          <p:nvPr/>
        </p:nvGrpSpPr>
        <p:grpSpPr>
          <a:xfrm>
            <a:off x="4563894" y="3903862"/>
            <a:ext cx="2487881" cy="2743631"/>
            <a:chOff x="4563894" y="3903862"/>
            <a:chExt cx="2487881" cy="2743631"/>
          </a:xfrm>
        </p:grpSpPr>
        <p:pic>
          <p:nvPicPr>
            <p:cNvPr id="4104" name="Picture 8" descr="post-thumbnail">
              <a:extLst>
                <a:ext uri="{FF2B5EF4-FFF2-40B4-BE49-F238E27FC236}">
                  <a16:creationId xmlns:a16="http://schemas.microsoft.com/office/drawing/2014/main" id="{D64C1A5C-D102-3DA2-6FF4-4D8B02453B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72581" r="21883" b="9956"/>
            <a:stretch/>
          </p:blipFill>
          <p:spPr bwMode="auto">
            <a:xfrm>
              <a:off x="4587842" y="6206514"/>
              <a:ext cx="2439983" cy="44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REST with Spring WebFlux and Reactor | The Blog of Ivan Krizsan">
              <a:extLst>
                <a:ext uri="{FF2B5EF4-FFF2-40B4-BE49-F238E27FC236}">
                  <a16:creationId xmlns:a16="http://schemas.microsoft.com/office/drawing/2014/main" id="{3ADDC890-68BD-2B17-9DB6-7FDCB5F28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894" y="3903862"/>
              <a:ext cx="2487881" cy="248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1798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2801406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549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6" y="1892485"/>
            <a:ext cx="10375429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처리에 특화된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리액티브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프로그래밍 기반의 웹 프레임워크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적은 수의 스레드로 동시성을 처리하는 것에 특화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에서 사용하는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Flux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?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DA34CCC-3678-2E53-E33F-27429AF97576}"/>
              </a:ext>
            </a:extLst>
          </p:cNvPr>
          <p:cNvGrpSpPr/>
          <p:nvPr/>
        </p:nvGrpSpPr>
        <p:grpSpPr>
          <a:xfrm>
            <a:off x="7849590" y="2834990"/>
            <a:ext cx="3213245" cy="3543561"/>
            <a:chOff x="4563894" y="3903862"/>
            <a:chExt cx="2487881" cy="2743631"/>
          </a:xfrm>
        </p:grpSpPr>
        <p:pic>
          <p:nvPicPr>
            <p:cNvPr id="9" name="Picture 8" descr="post-thumbnail">
              <a:extLst>
                <a:ext uri="{FF2B5EF4-FFF2-40B4-BE49-F238E27FC236}">
                  <a16:creationId xmlns:a16="http://schemas.microsoft.com/office/drawing/2014/main" id="{C42C071F-DD03-B7C8-715B-3B151694BB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66" t="72581" r="21883" b="9956"/>
            <a:stretch/>
          </p:blipFill>
          <p:spPr bwMode="auto">
            <a:xfrm>
              <a:off x="4587842" y="6206514"/>
              <a:ext cx="2439983" cy="44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REST with Spring WebFlux and Reactor | The Blog of Ivan Krizsan">
              <a:extLst>
                <a:ext uri="{FF2B5EF4-FFF2-40B4-BE49-F238E27FC236}">
                  <a16:creationId xmlns:a16="http://schemas.microsoft.com/office/drawing/2014/main" id="{B9487DC5-4350-E299-3312-A4507F387F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894" y="3903862"/>
              <a:ext cx="2487881" cy="248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3937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MVC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19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1A075F5A-ED77-CC87-FAF6-8F04F0063073}"/>
              </a:ext>
            </a:extLst>
          </p:cNvPr>
          <p:cNvSpPr txBox="1"/>
          <p:nvPr/>
        </p:nvSpPr>
        <p:spPr>
          <a:xfrm>
            <a:off x="407367" y="2019796"/>
            <a:ext cx="817843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Per Request Model : 1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요청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1 thread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기본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개수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==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05A63-A58D-D1A9-3C77-BBDD29FC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53" y="1854640"/>
            <a:ext cx="6424567" cy="43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59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"/>
          <p:cNvSpPr txBox="1"/>
          <p:nvPr/>
        </p:nvSpPr>
        <p:spPr>
          <a:xfrm>
            <a:off x="394628" y="341831"/>
            <a:ext cx="13693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lvl1pPr>
          </a:lstStyle>
          <a:p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Contents</a:t>
            </a:r>
          </a:p>
        </p:txBody>
      </p:sp>
      <p:sp>
        <p:nvSpPr>
          <p:cNvPr id="16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51A6-B10F-A103-CEF8-EC35912B0F10}"/>
              </a:ext>
            </a:extLst>
          </p:cNvPr>
          <p:cNvSpPr txBox="1"/>
          <p:nvPr/>
        </p:nvSpPr>
        <p:spPr>
          <a:xfrm>
            <a:off x="1079288" y="1059121"/>
            <a:ext cx="5922013" cy="5047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1-0.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프로젝트 목적 및 방향성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2-1.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 및 배경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2-2.  Async/Sync vs Blocking/Non-Blocking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2-3.  Reactive Streams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sz="2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lvl="1" indent="0"/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3-1.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개념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3-2.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특징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(MVC vs </a:t>
            </a:r>
            <a:r>
              <a:rPr lang="en-US" altLang="ko-KR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3-3.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구현 방법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       3-4.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b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-1.  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시나리오 및 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아키텍쳐</a:t>
            </a:r>
            <a:b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4-2.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  테스트 결과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8283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98DFA-9AD3-111B-07EB-C9DFA6B8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57" y="1858210"/>
            <a:ext cx="6725321" cy="4489152"/>
          </a:xfrm>
          <a:prstGeom prst="rect">
            <a:avLst/>
          </a:prstGeom>
        </p:spPr>
      </p:pic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MVC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84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BA05799E-C2C1-5938-DB0F-B866D0306F89}"/>
              </a:ext>
            </a:extLst>
          </p:cNvPr>
          <p:cNvSpPr txBox="1"/>
          <p:nvPr/>
        </p:nvSpPr>
        <p:spPr>
          <a:xfrm>
            <a:off x="407367" y="1868458"/>
            <a:ext cx="8178432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EventLoop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Model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개수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==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Core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의 개수 *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61B4B-2EA0-4915-1DDB-E71D63F36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378" y="1868458"/>
            <a:ext cx="6799794" cy="46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3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000F846-22D5-18C8-898A-9259556A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214" y="1878707"/>
            <a:ext cx="6803571" cy="44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01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특징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 MVC vs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Spring </a:t>
              </a:r>
              <a:r>
                <a:rPr 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WebFlux</a:t>
              </a:r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높은 처리량의 이유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7525279" y="1878707"/>
            <a:ext cx="3749238" cy="4493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[Spring MVC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성능저하의 원인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CPU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사용이 많은 작업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 IO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Ex.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동영상 인코딩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암호화 복호화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[Spring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높은 처리량의 원인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EventLoop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 의한 고효율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Non-Blocking IO -&gt; NIO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Blocking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달리 불필요하게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차지하는 자원이 적음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Thread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효율적 사용이 핵심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93FEF-6C95-D3A9-FF5E-07FBFC96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234" y="1878707"/>
            <a:ext cx="3205442" cy="4665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772B4B-CF02-F246-97EC-C27CAED72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80" y="1896813"/>
            <a:ext cx="3337551" cy="466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79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407366" y="2019796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메소드 </a:t>
            </a: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체이닝과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람다를 섞어 </a:t>
            </a: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쓰는것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88933-C756-2524-AC38-F4022E02289C}"/>
              </a:ext>
            </a:extLst>
          </p:cNvPr>
          <p:cNvSpPr txBox="1"/>
          <p:nvPr/>
        </p:nvSpPr>
        <p:spPr>
          <a:xfrm>
            <a:off x="407365" y="2577641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ServerRequest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ServerResponse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B4F69-3FC7-3C36-2BE3-E4A12D10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90" y="3341604"/>
            <a:ext cx="11500184" cy="24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15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A856AD-D795-BE7E-0970-0F97B05122B4}"/>
              </a:ext>
            </a:extLst>
          </p:cNvPr>
          <p:cNvSpPr txBox="1"/>
          <p:nvPr/>
        </p:nvSpPr>
        <p:spPr>
          <a:xfrm>
            <a:off x="381080" y="2032662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 코드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(MVC vs Router Function)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1FC0D-01E3-FB2C-892D-9DE636982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95" y="2630712"/>
            <a:ext cx="8233095" cy="2242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67CE5A-7C28-DBE9-EE02-162579BA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68" y="4514560"/>
            <a:ext cx="10287240" cy="197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80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Functional Endpoints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( Router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방식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A856AD-D795-BE7E-0970-0F97B05122B4}"/>
              </a:ext>
            </a:extLst>
          </p:cNvPr>
          <p:cNvSpPr txBox="1"/>
          <p:nvPr/>
        </p:nvSpPr>
        <p:spPr>
          <a:xfrm>
            <a:off x="381080" y="2032662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예시 코드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(MVC vs Router Function)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7FCE7B-E9F6-7FC2-4261-74075FFC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7" y="2590507"/>
            <a:ext cx="7315200" cy="2260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36348-7D50-007D-8C5B-EC4DCCDBC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463" y="2932307"/>
            <a:ext cx="7772400" cy="32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08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3-3.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구현 방법</a:t>
            </a: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Annotated Controllers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64558E0C-C7FC-8E92-93D5-98FB925B473F}"/>
              </a:ext>
            </a:extLst>
          </p:cNvPr>
          <p:cNvSpPr txBox="1"/>
          <p:nvPr/>
        </p:nvSpPr>
        <p:spPr>
          <a:xfrm>
            <a:off x="407366" y="2019796"/>
            <a:ext cx="5500317" cy="557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익숙한 구현 패턴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@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RestControllers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988933-C756-2524-AC38-F4022E02289C}"/>
              </a:ext>
            </a:extLst>
          </p:cNvPr>
          <p:cNvSpPr txBox="1"/>
          <p:nvPr/>
        </p:nvSpPr>
        <p:spPr>
          <a:xfrm>
            <a:off x="407365" y="2577641"/>
            <a:ext cx="7549103" cy="1065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MVC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차이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Flux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Mono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동일하게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ServerRequest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 </a:t>
            </a:r>
            <a:r>
              <a:rPr lang="en-US" altLang="ko-KR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ServerResponse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사용 가능</a:t>
            </a: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E8956-A007-E5D8-EA49-5DE5442F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9" y="3643317"/>
            <a:ext cx="9757265" cy="258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209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en-US" altLang="ko-KR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DEFDF73-3F28-E6E6-726E-A3711D998B1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3-4. DB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5" name="직사각형 6">
            <a:extLst>
              <a:ext uri="{FF2B5EF4-FFF2-40B4-BE49-F238E27FC236}">
                <a16:creationId xmlns:a16="http://schemas.microsoft.com/office/drawing/2014/main" id="{5A991F8F-044C-AE88-B110-8E474BDAD0CC}"/>
              </a:ext>
            </a:extLst>
          </p:cNvPr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7" name="직사각형">
              <a:extLst>
                <a:ext uri="{FF2B5EF4-FFF2-40B4-BE49-F238E27FC236}">
                  <a16:creationId xmlns:a16="http://schemas.microsoft.com/office/drawing/2014/main" id="{24E34AA6-748A-A937-2C8B-B2F849DF73B8}"/>
                </a:ext>
              </a:extLst>
            </p:cNvPr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" name="Target: Virtual Machine, Server, Storage, Network, Load balancer">
              <a:extLst>
                <a:ext uri="{FF2B5EF4-FFF2-40B4-BE49-F238E27FC236}">
                  <a16:creationId xmlns:a16="http://schemas.microsoft.com/office/drawing/2014/main" id="{9A456617-871B-0680-FDFA-FA666E06C974}"/>
                </a:ext>
              </a:extLst>
            </p:cNvPr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r2dbc or Non-Blocking DB</a:t>
              </a:r>
              <a:endPara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6A165F-2C78-7158-3824-EF1AFA21B862}"/>
              </a:ext>
            </a:extLst>
          </p:cNvPr>
          <p:cNvGrpSpPr/>
          <p:nvPr/>
        </p:nvGrpSpPr>
        <p:grpSpPr>
          <a:xfrm>
            <a:off x="381080" y="2019796"/>
            <a:ext cx="11541746" cy="2979995"/>
            <a:chOff x="381080" y="2019796"/>
            <a:chExt cx="9157412" cy="2979995"/>
          </a:xfrm>
        </p:grpSpPr>
        <p:sp>
          <p:nvSpPr>
            <p:cNvPr id="2" name="TextBox 3">
              <a:extLst>
                <a:ext uri="{FF2B5EF4-FFF2-40B4-BE49-F238E27FC236}">
                  <a16:creationId xmlns:a16="http://schemas.microsoft.com/office/drawing/2014/main" id="{64558E0C-C7FC-8E92-93D5-98FB925B473F}"/>
                </a:ext>
              </a:extLst>
            </p:cNvPr>
            <p:cNvSpPr txBox="1"/>
            <p:nvPr/>
          </p:nvSpPr>
          <p:spPr>
            <a:xfrm>
              <a:off x="407366" y="2019796"/>
              <a:ext cx="9131126" cy="1331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 sz="1100"/>
              </a:pP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기본적으로 비동기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Non-Blocking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지원이 되는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DB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사용 필요 </a:t>
              </a:r>
              <a:b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ex. Redis</a:t>
              </a: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5C578064-7095-B863-07BF-648677C4EC05}"/>
                </a:ext>
              </a:extLst>
            </p:cNvPr>
            <p:cNvSpPr txBox="1"/>
            <p:nvPr/>
          </p:nvSpPr>
          <p:spPr>
            <a:xfrm>
              <a:off x="381080" y="3668657"/>
              <a:ext cx="9131126" cy="13311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285750" indent="-285750">
                <a:lnSpc>
                  <a:spcPct val="150000"/>
                </a:lnSpc>
                <a:buSzPct val="100000"/>
                <a:buFont typeface="Arial" panose="020B0604020202020204" pitchFamily="34" charset="0"/>
                <a:buChar char="•"/>
                <a:defRPr sz="1100"/>
              </a:pP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Non-Blocking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지원되지 않는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DB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는 </a:t>
              </a: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r2dbc </a:t>
              </a:r>
              <a:r>
                <a:rPr lang="ko-KR" altLang="en-US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라이브러리 사용 필요 </a:t>
              </a:r>
              <a:b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</a:br>
              <a:r>
                <a:rPr lang="en-US" altLang="ko-KR" sz="2800" dirty="0">
                  <a:latin typeface="BM HANNA 11yrs old OTF" panose="020B0600000101010101" pitchFamily="34" charset="-127"/>
                  <a:ea typeface="BM HANNA 11yrs old OTF" panose="020B0600000101010101" pitchFamily="34" charset="-127"/>
                </a:rPr>
                <a:t>ex. MySQL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43555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3123610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성능 테스트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06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3535581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92814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시나리오 및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아키텍쳐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30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AB77DC2-18EC-08B7-90B3-B72F136A5C6D}"/>
              </a:ext>
            </a:extLst>
          </p:cNvPr>
          <p:cNvSpPr/>
          <p:nvPr/>
        </p:nvSpPr>
        <p:spPr>
          <a:xfrm>
            <a:off x="5331971" y="1483673"/>
            <a:ext cx="6860030" cy="4528897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[Server Spec]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2 Core 4GB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Ubuntu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EC2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[Test Tool]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Gatling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User Count : 50, 100, 500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[Testing Target]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Spring WebF</a:t>
            </a: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lux Server :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@Annotated Controllers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Spring MVC Server :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@</a:t>
            </a:r>
            <a:r>
              <a:rPr 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Async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데이터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단순 문자열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500ms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 지연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009AD9-D47B-175B-D3A6-3588F3A3EDC7}"/>
              </a:ext>
            </a:extLst>
          </p:cNvPr>
          <p:cNvGrpSpPr/>
          <p:nvPr/>
        </p:nvGrpSpPr>
        <p:grpSpPr>
          <a:xfrm>
            <a:off x="407367" y="1889429"/>
            <a:ext cx="4736304" cy="1727521"/>
            <a:chOff x="4257205" y="2188164"/>
            <a:chExt cx="5542966" cy="202174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7A0AD85-A0A9-B074-348A-63AA7C94ADCE}"/>
                </a:ext>
              </a:extLst>
            </p:cNvPr>
            <p:cNvGrpSpPr/>
            <p:nvPr/>
          </p:nvGrpSpPr>
          <p:grpSpPr>
            <a:xfrm>
              <a:off x="4257205" y="2188164"/>
              <a:ext cx="5542966" cy="2021743"/>
              <a:chOff x="4296584" y="3310913"/>
              <a:chExt cx="5542966" cy="202174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88553A2-7B82-3604-5C7D-B08EDD8A4AC3}"/>
                  </a:ext>
                </a:extLst>
              </p:cNvPr>
              <p:cNvGrpSpPr/>
              <p:nvPr/>
            </p:nvGrpSpPr>
            <p:grpSpPr>
              <a:xfrm>
                <a:off x="4296584" y="3502152"/>
                <a:ext cx="5542966" cy="1557251"/>
                <a:chOff x="2732354" y="3410165"/>
                <a:chExt cx="5542966" cy="1557251"/>
              </a:xfrm>
            </p:grpSpPr>
            <p:pic>
              <p:nvPicPr>
                <p:cNvPr id="6" name="Graphic 5" descr="User with solid fill">
                  <a:extLst>
                    <a:ext uri="{FF2B5EF4-FFF2-40B4-BE49-F238E27FC236}">
                      <a16:creationId xmlns:a16="http://schemas.microsoft.com/office/drawing/2014/main" id="{7A67B464-6A5D-47B5-6ED2-189FF0209E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2354" y="3410165"/>
                  <a:ext cx="1557251" cy="1557251"/>
                </a:xfrm>
                <a:prstGeom prst="rect">
                  <a:avLst/>
                </a:prstGeom>
              </p:spPr>
            </p:pic>
            <p:pic>
              <p:nvPicPr>
                <p:cNvPr id="8" name="Graphic 7" descr="Server with solid fill">
                  <a:extLst>
                    <a:ext uri="{FF2B5EF4-FFF2-40B4-BE49-F238E27FC236}">
                      <a16:creationId xmlns:a16="http://schemas.microsoft.com/office/drawing/2014/main" id="{CEB887DC-8D88-B7B1-696C-FAA1B7E6BF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5738" y="3429000"/>
                  <a:ext cx="1519582" cy="1519582"/>
                </a:xfrm>
                <a:prstGeom prst="rect">
                  <a:avLst/>
                </a:prstGeom>
              </p:spPr>
            </p:pic>
          </p:grpSp>
          <p:pic>
            <p:nvPicPr>
              <p:cNvPr id="22" name="Graphic 21" descr="Transfer with solid fill">
                <a:extLst>
                  <a:ext uri="{FF2B5EF4-FFF2-40B4-BE49-F238E27FC236}">
                    <a16:creationId xmlns:a16="http://schemas.microsoft.com/office/drawing/2014/main" id="{48CC53F1-F253-9E3D-D6D9-5EDC7DC4F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3388522"/>
                <a:ext cx="1944134" cy="1944134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58A45B-0C84-FF4D-E7E3-F7B90D6B2630}"/>
                  </a:ext>
                </a:extLst>
              </p:cNvPr>
              <p:cNvSpPr txBox="1"/>
              <p:nvPr/>
            </p:nvSpPr>
            <p:spPr>
              <a:xfrm>
                <a:off x="6133669" y="3310913"/>
                <a:ext cx="2274496" cy="360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단순 문자열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(500ms </a:t>
                </a: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지연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) 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59C339-323E-D291-5B3D-360755677E17}"/>
                  </a:ext>
                </a:extLst>
              </p:cNvPr>
              <p:cNvSpPr txBox="1"/>
              <p:nvPr/>
            </p:nvSpPr>
            <p:spPr>
              <a:xfrm>
                <a:off x="6464031" y="4936886"/>
                <a:ext cx="1208073" cy="360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M HANNA 11yrs old OTF" panose="020B0600000101010101" pitchFamily="34" charset="-127"/>
                    <a:ea typeface="BM HANNA 11yrs old OTF" panose="020B0600000101010101" pitchFamily="34" charset="-127"/>
                    <a:sym typeface="Helvetica"/>
                  </a:rPr>
                  <a:t>Re</a:t>
                </a:r>
                <a:r>
                  <a:rPr 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quest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863A87-8394-B24F-E92F-8F825904A709}"/>
                </a:ext>
              </a:extLst>
            </p:cNvPr>
            <p:cNvSpPr txBox="1"/>
            <p:nvPr/>
          </p:nvSpPr>
          <p:spPr>
            <a:xfrm>
              <a:off x="8748485" y="3818376"/>
              <a:ext cx="1024527" cy="36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rPr>
                <a:t>MVC</a:t>
              </a:r>
              <a:endParaRPr kumimoji="0" lang="en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Helvetica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A50B97-72B5-C812-93B0-7C99C2E2117F}"/>
              </a:ext>
            </a:extLst>
          </p:cNvPr>
          <p:cNvGrpSpPr/>
          <p:nvPr/>
        </p:nvGrpSpPr>
        <p:grpSpPr>
          <a:xfrm>
            <a:off x="407367" y="4316024"/>
            <a:ext cx="4736304" cy="1753177"/>
            <a:chOff x="4257205" y="2158138"/>
            <a:chExt cx="5542966" cy="2051769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CB76AAB-B737-1CFE-9D9D-19CCD3E0D7C0}"/>
                </a:ext>
              </a:extLst>
            </p:cNvPr>
            <p:cNvGrpSpPr/>
            <p:nvPr/>
          </p:nvGrpSpPr>
          <p:grpSpPr>
            <a:xfrm>
              <a:off x="4257205" y="2158138"/>
              <a:ext cx="5542966" cy="2051769"/>
              <a:chOff x="4296584" y="3280887"/>
              <a:chExt cx="5542966" cy="205176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EB582F7-6B72-64C4-6B71-6CB5FBA7A3F9}"/>
                  </a:ext>
                </a:extLst>
              </p:cNvPr>
              <p:cNvGrpSpPr/>
              <p:nvPr/>
            </p:nvGrpSpPr>
            <p:grpSpPr>
              <a:xfrm>
                <a:off x="4296584" y="3502152"/>
                <a:ext cx="5542966" cy="1557251"/>
                <a:chOff x="2732354" y="3410165"/>
                <a:chExt cx="5542966" cy="1557251"/>
              </a:xfrm>
            </p:grpSpPr>
            <p:pic>
              <p:nvPicPr>
                <p:cNvPr id="43" name="Graphic 42" descr="User with solid fill">
                  <a:extLst>
                    <a:ext uri="{FF2B5EF4-FFF2-40B4-BE49-F238E27FC236}">
                      <a16:creationId xmlns:a16="http://schemas.microsoft.com/office/drawing/2014/main" id="{5CCBDF1F-434E-C216-28FA-B743C6BEF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2354" y="3410165"/>
                  <a:ext cx="1557251" cy="1557251"/>
                </a:xfrm>
                <a:prstGeom prst="rect">
                  <a:avLst/>
                </a:prstGeom>
              </p:spPr>
            </p:pic>
            <p:pic>
              <p:nvPicPr>
                <p:cNvPr id="44" name="Graphic 43" descr="Server with solid fill">
                  <a:extLst>
                    <a:ext uri="{FF2B5EF4-FFF2-40B4-BE49-F238E27FC236}">
                      <a16:creationId xmlns:a16="http://schemas.microsoft.com/office/drawing/2014/main" id="{053BF4C7-38EF-FE3B-6257-889198904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55738" y="3429000"/>
                  <a:ext cx="1519582" cy="1519582"/>
                </a:xfrm>
                <a:prstGeom prst="rect">
                  <a:avLst/>
                </a:prstGeom>
              </p:spPr>
            </p:pic>
          </p:grpSp>
          <p:pic>
            <p:nvPicPr>
              <p:cNvPr id="40" name="Graphic 39" descr="Transfer with solid fill">
                <a:extLst>
                  <a:ext uri="{FF2B5EF4-FFF2-40B4-BE49-F238E27FC236}">
                    <a16:creationId xmlns:a16="http://schemas.microsoft.com/office/drawing/2014/main" id="{3BCE7FC0-6684-5EB1-9B24-79B92CD23C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096000" y="3388522"/>
                <a:ext cx="1944134" cy="1944134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10BD4D-A4D3-61F6-6146-77928FE9EF00}"/>
                  </a:ext>
                </a:extLst>
              </p:cNvPr>
              <p:cNvSpPr txBox="1"/>
              <p:nvPr/>
            </p:nvSpPr>
            <p:spPr>
              <a:xfrm>
                <a:off x="6045472" y="3280887"/>
                <a:ext cx="2274496" cy="3601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단순 문자열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(500ms </a:t>
                </a:r>
                <a:r>
                  <a:rPr lang="ko-KR" alt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지연</a:t>
                </a:r>
                <a:r>
                  <a:rPr lang="en-US" altLang="ko-KR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) 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C2BC0F-15E1-E8AE-D3E3-CD4AE1371F0D}"/>
                  </a:ext>
                </a:extLst>
              </p:cNvPr>
              <p:cNvSpPr txBox="1"/>
              <p:nvPr/>
            </p:nvSpPr>
            <p:spPr>
              <a:xfrm>
                <a:off x="6464031" y="4936886"/>
                <a:ext cx="1208073" cy="3601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BM HANNA 11yrs old OTF" panose="020B0600000101010101" pitchFamily="34" charset="-127"/>
                    <a:ea typeface="BM HANNA 11yrs old OTF" panose="020B0600000101010101" pitchFamily="34" charset="-127"/>
                    <a:sym typeface="Helvetica"/>
                  </a:rPr>
                  <a:t>Re</a:t>
                </a:r>
                <a:r>
                  <a:rPr lang="en-US" sz="1400" dirty="0">
                    <a:latin typeface="BM HANNA 11yrs old OTF" panose="020B0600000101010101" pitchFamily="34" charset="-127"/>
                    <a:ea typeface="BM HANNA 11yrs old OTF" panose="020B0600000101010101" pitchFamily="34" charset="-127"/>
                  </a:rPr>
                  <a:t>quest</a:t>
                </a:r>
                <a:endParaRPr kumimoji="0" lang="en-KR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23DE568-092B-D9DE-FEB3-C2F82378F997}"/>
                </a:ext>
              </a:extLst>
            </p:cNvPr>
            <p:cNvSpPr txBox="1"/>
            <p:nvPr/>
          </p:nvSpPr>
          <p:spPr>
            <a:xfrm>
              <a:off x="8528116" y="3814137"/>
              <a:ext cx="1024527" cy="36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BM HANNA 11yrs old OTF" panose="020B0600000101010101" pitchFamily="34" charset="-127"/>
                  <a:ea typeface="BM HANNA 11yrs old OTF" panose="020B0600000101010101" pitchFamily="34" charset="-127"/>
                  <a:sym typeface="Helvetica"/>
                </a:rPr>
                <a:t>WebFlux</a:t>
              </a:r>
              <a:endParaRPr kumimoji="0" lang="en-K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HANNA 11yrs old OTF" panose="020B0600000101010101" pitchFamily="34" charset="-127"/>
                <a:ea typeface="BM HANNA 11yrs old OTF" panose="020B0600000101010101" pitchFamily="34" charset="-127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58801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31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75234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ACD81-459F-6594-C745-095271E5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5975780" cy="4180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156E26-95A8-3D0E-0725-69373044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359" y="2160086"/>
            <a:ext cx="5925869" cy="42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98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32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F1598-6D09-3E6C-6510-522EC03E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0" y="2146300"/>
            <a:ext cx="4267200" cy="471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B4A7A-9815-56C9-8420-C11FE99C7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6300"/>
            <a:ext cx="42545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404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33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E2EF4-3668-4EC3-883A-736D4F53F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" y="2197100"/>
            <a:ext cx="5854700" cy="466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8871D-8654-F003-58B4-F9192AC44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34" y="2197100"/>
            <a:ext cx="6413500" cy="4648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75234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93752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934294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E8E1C4-64B4-3A8B-0784-8D3501FBEA1A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36B18D-7821-8069-A7A6-27A7FD168221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D21AC-5B96-A845-722A-849D55FFE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424"/>
            <a:ext cx="42545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55EA9A-0C62-6C22-9EC6-180D1CC8E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83" y="2036424"/>
            <a:ext cx="4293053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254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35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EB6315-D093-A4D0-0A8C-EF90C348A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29" y="2146256"/>
            <a:ext cx="5911685" cy="418605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53626D-BDD2-C742-4E04-9DDC0ECF85B4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A76B28-8686-4CC5-8D57-C7A1581284D9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A4C6A-7789-EFBF-39BC-3F257E95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46256"/>
            <a:ext cx="6176161" cy="43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77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500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453626D-BDD2-C742-4E04-9DDC0ECF85B4}"/>
              </a:ext>
            </a:extLst>
          </p:cNvPr>
          <p:cNvSpPr/>
          <p:nvPr/>
        </p:nvSpPr>
        <p:spPr>
          <a:xfrm>
            <a:off x="969583" y="1578534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WebMVC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A76B28-8686-4CC5-8D57-C7A1581284D9}"/>
              </a:ext>
            </a:extLst>
          </p:cNvPr>
          <p:cNvSpPr/>
          <p:nvPr/>
        </p:nvSpPr>
        <p:spPr>
          <a:xfrm>
            <a:off x="6096000" y="1558127"/>
            <a:ext cx="1444808" cy="442672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WebFlux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A3D95-E6AF-F761-8D6B-55C37C51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4" y="2065738"/>
            <a:ext cx="4267200" cy="473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6A799-C57F-5937-2744-A4EAE7B00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65738"/>
            <a:ext cx="4305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5637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7"/>
          <p:cNvSpPr txBox="1"/>
          <p:nvPr/>
        </p:nvSpPr>
        <p:spPr>
          <a:xfrm>
            <a:off x="407367" y="1125736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4-2.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테스트 결과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–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최종 분석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성능 테스트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37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A664F0F0-4C4C-5B75-A6F6-36B9B824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807195"/>
              </p:ext>
            </p:extLst>
          </p:nvPr>
        </p:nvGraphicFramePr>
        <p:xfrm>
          <a:off x="381078" y="1945640"/>
          <a:ext cx="11339867" cy="2555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981">
                  <a:extLst>
                    <a:ext uri="{9D8B030D-6E8A-4147-A177-3AD203B41FA5}">
                      <a16:colId xmlns:a16="http://schemas.microsoft.com/office/drawing/2014/main" val="3485391105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990706143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874699176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244045396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161754849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3879645335"/>
                    </a:ext>
                  </a:extLst>
                </a:gridCol>
                <a:gridCol w="1619981">
                  <a:extLst>
                    <a:ext uri="{9D8B030D-6E8A-4147-A177-3AD203B41FA5}">
                      <a16:colId xmlns:a16="http://schemas.microsoft.com/office/drawing/2014/main" val="2234140639"/>
                    </a:ext>
                  </a:extLst>
                </a:gridCol>
              </a:tblGrid>
              <a:tr h="571929">
                <a:tc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2310" marR="92310" marT="46155" marB="46155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MVC</a:t>
                      </a:r>
                    </a:p>
                  </a:txBody>
                  <a:tcPr marL="92213" marR="92213" marT="46106" marB="46106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WebFlux</a:t>
                      </a:r>
                    </a:p>
                  </a:txBody>
                  <a:tcPr marL="92213" marR="92213" marT="46106" marB="46106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 sz="1800" dirty="0"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24513"/>
                  </a:ext>
                </a:extLst>
              </a:tr>
              <a:tr h="463455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User</a:t>
                      </a:r>
                    </a:p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Count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</a:t>
                      </a:r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in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</a:t>
                      </a:r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ax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TPS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Min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Max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TPS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2607481047"/>
                  </a:ext>
                </a:extLst>
              </a:tr>
              <a:tr h="510956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892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905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2216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911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967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952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25754814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100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842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6781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3674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725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756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744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3118342189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500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766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31060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16198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1448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1540</a:t>
                      </a:r>
                    </a:p>
                  </a:txBody>
                  <a:tcPr marL="92310" marR="92310" marT="46155" marB="4615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800" dirty="0"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1503</a:t>
                      </a:r>
                    </a:p>
                  </a:txBody>
                  <a:tcPr marL="92310" marR="92310" marT="46155" marB="46155" anchor="ctr"/>
                </a:tc>
                <a:extLst>
                  <a:ext uri="{0D108BD9-81ED-4DB2-BD59-A6C34878D82A}">
                    <a16:rowId xmlns:a16="http://schemas.microsoft.com/office/drawing/2014/main" val="4177928214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C62170-1079-FAD4-E6DC-5C83EC4DC184}"/>
              </a:ext>
            </a:extLst>
          </p:cNvPr>
          <p:cNvSpPr/>
          <p:nvPr/>
        </p:nvSpPr>
        <p:spPr>
          <a:xfrm>
            <a:off x="2288469" y="4768087"/>
            <a:ext cx="7615062" cy="1464228"/>
          </a:xfrm>
          <a:prstGeom prst="roundRect">
            <a:avLst/>
          </a:prstGeom>
          <a:solidFill>
            <a:srgbClr val="FFFFFF"/>
          </a:solidFill>
          <a:ln w="38100" cap="flat">
            <a:solidFill>
              <a:schemeClr val="tx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[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분석 결과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]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낮은 수의 </a:t>
            </a:r>
            <a:r>
              <a:rPr lang="en-US" altLang="ko-KR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User</a:t>
            </a:r>
            <a:r>
              <a:rPr lang="ko-KR" altLang="en-US" sz="2000" dirty="0">
                <a:latin typeface="BM JUA OTF" panose="02020603020101020101" pitchFamily="18" charset="-127"/>
                <a:ea typeface="BM JUA OTF" panose="02020603020101020101" pitchFamily="18" charset="-127"/>
              </a:rPr>
              <a:t>일때보다 다수의 유저가 발생했을 때 더 좋은 성능을 보임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마찬가지로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Blocking</a:t>
            </a:r>
            <a:r>
              <a:rPr kumimoji="0" lang="ko-KR" alt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으로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인한 지연이 큰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MVC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 일 경우 성능 저하 큼</a:t>
            </a:r>
            <a:endParaRPr lang="en-US" altLang="ko-KR" sz="20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단순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API 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는 </a:t>
            </a:r>
            <a:r>
              <a:rPr kumimoji="0" lang="en-US" altLang="ko-KR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MVC</a:t>
            </a:r>
            <a:r>
              <a:rPr kumimoji="0" lang="ko-KR" alt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BM JUA OTF" panose="02020603020101020101" pitchFamily="18" charset="-127"/>
                <a:ea typeface="BM JUA OTF" panose="02020603020101020101" pitchFamily="18" charset="-127"/>
                <a:sym typeface="Helvetica"/>
              </a:rPr>
              <a:t>가 빠를 경우가 더 많음</a:t>
            </a:r>
            <a:endParaRPr kumimoji="0" lang="en-KR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BM JUA OTF" panose="02020603020101020101" pitchFamily="18" charset="-127"/>
              <a:ea typeface="BM JUA OTF" panose="02020603020101020101" pitchFamily="18" charset="-127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030307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1178981" y="3019112"/>
            <a:ext cx="2477599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65590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445650" y="402661"/>
            <a:ext cx="996425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출처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BDDC3-9073-411A-D422-F608269FD4F6}"/>
              </a:ext>
            </a:extLst>
          </p:cNvPr>
          <p:cNvSpPr txBox="1"/>
          <p:nvPr/>
        </p:nvSpPr>
        <p:spPr>
          <a:xfrm>
            <a:off x="445649" y="1256741"/>
            <a:ext cx="10904586" cy="523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반응형 프로그래밍이 </a:t>
            </a:r>
            <a:r>
              <a:rPr lang="ko-KR" alt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뭔가요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? (+ </a:t>
            </a:r>
            <a:r>
              <a:rPr 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ReactiveX</a:t>
            </a:r>
            <a:r>
              <a:rPr 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강좌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)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3"/>
              </a:rPr>
              <a:t>https://youtu.be/KDiE5qQ3bZI?si=-Tl3oW1zr7mSOYqT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스프링캠프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2017 [Day1 A3] : Spring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4"/>
              </a:rPr>
              <a:t>https://www.youtube.com/watch?v=2E_1yb8iLKk&amp;t=2s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란 무엇인가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 -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MVC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와 비교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 이유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5"/>
              </a:rPr>
              <a:t>https://devmoony.tistory.com/174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Spring </a:t>
            </a:r>
            <a:r>
              <a:rPr 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Doc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6"/>
              </a:rPr>
              <a:t>https://docs.spring.io/spring-framework/reference/web/webflux.html#webflux</a:t>
            </a:r>
            <a:endParaRPr 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[NHN FORWARD 2020] 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내가 만든 </a:t>
            </a:r>
            <a:r>
              <a:rPr 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가 </a:t>
            </a:r>
            <a:r>
              <a:rPr lang="ko-KR" altLang="en-US" sz="1600" b="1" dirty="0" err="1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느렸던</a:t>
            </a:r>
            <a:r>
              <a:rPr lang="ko-KR" altLang="en-US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이유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</a:rPr>
              <a:t>-&gt; </a:t>
            </a:r>
            <a:r>
              <a:rPr lang="en-US" altLang="ko-KR" sz="1600" b="1" dirty="0">
                <a:effectLst/>
                <a:latin typeface="BM DoHyeon OTF" panose="020B0600000101010101" pitchFamily="34" charset="-127"/>
                <a:ea typeface="BM DoHyeon OTF" panose="020B0600000101010101" pitchFamily="34" charset="-127"/>
                <a:hlinkClick r:id="rId7"/>
              </a:rPr>
              <a:t>https://youtu.be/I0zMm6wIbRI?si=hBWkrSFcUg5Pa_1d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R2dbc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알아보기</a:t>
            </a:r>
            <a:b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8"/>
              </a:rPr>
              <a:t>https://velog.io/@effirin/R2DBC-2.-Reactive-Programming%EC%9D%B4%EB%9E%80-zh843mp2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Stream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과 구현체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Project Reactor,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RxJava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en-US" altLang="ko-KR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WebFlux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-&gt;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9"/>
              </a:rPr>
              <a:t>https://eocoding.tistory.com/104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6496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407367" y="2574569"/>
            <a:ext cx="9456161" cy="3385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교보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개발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메타 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콜렉터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EC2, EKS, S3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AWS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서비스별 각종 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메타성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정보들을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AWS SDK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로 수집하는 모듈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Symphony API : Spring MVC 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멀티 스레드로 구현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>
              <a:lnSpc>
                <a:spcPct val="150000"/>
              </a:lnSpc>
              <a:buSzPct val="100000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파일럿 프로젝트 진행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도입 전 파일럿 프로젝트로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Spring MVC vs Spring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 비교 테스트 진행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발표 방향성</a:t>
            </a:r>
            <a:b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Programming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그리고 </a:t>
            </a:r>
            <a:r>
              <a:rPr lang="en-US" altLang="ko-KR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WebFlux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전반적인 개념과 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MVC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와의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성능 비교 위주로 서술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903890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프로젝트 진행 목적 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1-0.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목적 및 방향성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Introduction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45">
            <a:extLst>
              <a:ext uri="{FF2B5EF4-FFF2-40B4-BE49-F238E27FC236}">
                <a16:creationId xmlns:a16="http://schemas.microsoft.com/office/drawing/2014/main" id="{5534CB6E-A77D-3AE8-68BB-DE9B90B1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830" y="1638488"/>
            <a:ext cx="3297803" cy="12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2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769907" y="2536448"/>
            <a:ext cx="3898345" cy="178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sz="8000" dirty="0">
                <a:latin typeface="BM JUA OTF" panose="02020603020101020101" pitchFamily="18" charset="-127"/>
                <a:ea typeface="BM JUA OTF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0277675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Box 1"/>
          <p:cNvSpPr txBox="1"/>
          <p:nvPr/>
        </p:nvSpPr>
        <p:spPr>
          <a:xfrm>
            <a:off x="561464" y="3001960"/>
            <a:ext cx="6295952" cy="854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 sz="3600" b="1"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3493667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828947" y="1884433"/>
            <a:ext cx="4188281" cy="1236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넷플릭스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법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콘텐츠 사업자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(CP)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 통신망 품질 유지의 의무를 지게 하는 법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04901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ko-KR" altLang="en-US" sz="1600" dirty="0" err="1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넷플릭스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 법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6D6EA2-B415-A4B4-0E93-EE6E52296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904008"/>
            <a:ext cx="7104089" cy="3574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AD9D16-2560-15C0-67C3-B2DCB1F7E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" y="1884433"/>
            <a:ext cx="7788393" cy="3527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210CB-0ECA-D2F1-9F42-45DBC54218C0}"/>
              </a:ext>
            </a:extLst>
          </p:cNvPr>
          <p:cNvSpPr txBox="1"/>
          <p:nvPr/>
        </p:nvSpPr>
        <p:spPr>
          <a:xfrm>
            <a:off x="7853607" y="3403823"/>
            <a:ext cx="4188281" cy="2806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무어의 법칙이 한계에 </a:t>
            </a:r>
            <a:r>
              <a:rPr lang="ko-KR" altLang="en-US" sz="17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다다름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무어의 법칙 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반도체 성능이 증가 </a:t>
            </a: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</a:t>
            </a: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현재 트래픽 대비 부족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멀티코어 프로세서에서 대안을 찾기 시작</a:t>
            </a:r>
            <a:endParaRPr lang="en-US" altLang="ko-KR" sz="17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적은 수의 스레드로 동시성 처리에 대한 방법을 연구</a:t>
            </a:r>
            <a:b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ko-KR" sz="17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-&gt; Reactive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5206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6096000" y="2073166"/>
            <a:ext cx="5137715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Programming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은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 데이터 스트림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이벤트에 대한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반응적인 처리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 강조하는 프로그래밍 패러다임</a:t>
            </a: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04901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Programming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4" name="TextBox 7"/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210CB-0ECA-D2F1-9F42-45DBC54218C0}"/>
              </a:ext>
            </a:extLst>
          </p:cNvPr>
          <p:cNvSpPr txBox="1"/>
          <p:nvPr/>
        </p:nvSpPr>
        <p:spPr>
          <a:xfrm>
            <a:off x="6096000" y="3470321"/>
            <a:ext cx="5408877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 흐름</a:t>
            </a:r>
            <a:r>
              <a:rPr lang="en-US" altLang="ko-KR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(Stream)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 초점을 맞추어 동작하며 </a:t>
            </a:r>
            <a:r>
              <a:rPr lang="ko-KR" altLang="en-US" sz="1600" u="sng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비동기적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인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처리를 지원</a:t>
            </a:r>
            <a:endParaRPr lang="en-US" altLang="ko-KR" sz="1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026" name="Picture 2" descr="What is Reactive Programming?">
            <a:extLst>
              <a:ext uri="{FF2B5EF4-FFF2-40B4-BE49-F238E27FC236}">
                <a16:creationId xmlns:a16="http://schemas.microsoft.com/office/drawing/2014/main" id="{C4DC7E8A-EBED-F02E-F74B-3316FDC51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t="21944" r="23831" b="7878"/>
          <a:stretch/>
        </p:blipFill>
        <p:spPr bwMode="auto">
          <a:xfrm>
            <a:off x="453087" y="1833205"/>
            <a:ext cx="5408877" cy="41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12D3B-56C2-A26C-F3B6-E2D3D24172A2}"/>
              </a:ext>
            </a:extLst>
          </p:cNvPr>
          <p:cNvSpPr txBox="1"/>
          <p:nvPr/>
        </p:nvSpPr>
        <p:spPr>
          <a:xfrm>
            <a:off x="6095999" y="4867476"/>
            <a:ext cx="540887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이벤트 기반 </a:t>
            </a:r>
            <a:r>
              <a:rPr lang="ko-KR" altLang="en-US" sz="1600" u="sng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아키텍쳐</a:t>
            </a:r>
            <a:r>
              <a:rPr lang="ko-KR" altLang="en-US" sz="16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를</a:t>
            </a:r>
            <a:r>
              <a:rPr lang="ko-KR" altLang="en-US" sz="1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통해 실시간으로 데이터의 </a:t>
            </a:r>
            <a:r>
              <a:rPr lang="ko-KR" altLang="en-US" sz="1600" u="sng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변화에 반응</a:t>
            </a:r>
            <a:endParaRPr lang="en-US" altLang="ko-KR" sz="1600" u="sng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50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직사각형 6"/>
          <p:cNvGrpSpPr/>
          <p:nvPr/>
        </p:nvGrpSpPr>
        <p:grpSpPr>
          <a:xfrm>
            <a:off x="407367" y="1529906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Reactive Manifesto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146381" cy="307341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2-1. 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개념 및 배경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712768F-87D4-4E2E-1B31-841FCDE8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6" y="1878706"/>
            <a:ext cx="4140711" cy="42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B65CC6-375E-3E40-1539-2C2AB0E70132}"/>
              </a:ext>
            </a:extLst>
          </p:cNvPr>
          <p:cNvSpPr txBox="1"/>
          <p:nvPr/>
        </p:nvSpPr>
        <p:spPr>
          <a:xfrm>
            <a:off x="5317470" y="2056275"/>
            <a:ext cx="6289763" cy="3097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1" indent="0">
              <a:lnSpc>
                <a:spcPct val="150000"/>
              </a:lnSpc>
              <a:buSzPct val="100000"/>
              <a:defRPr sz="1100"/>
            </a:pP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Reactive Application</a:t>
            </a: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과 시스템 개발의 원칙 정의 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b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lang="en-US" altLang="ko-KR" sz="22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반응성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(Responsive)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회복성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(Resilient)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탄력성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(Elastic)</a:t>
            </a:r>
          </a:p>
          <a:p>
            <a:pPr marL="171450" lvl="1" indent="-171450">
              <a:lnSpc>
                <a:spcPct val="150000"/>
              </a:lnSpc>
              <a:buSzPct val="100000"/>
              <a:buFont typeface="Arial"/>
              <a:buChar char="•"/>
              <a:defRPr sz="1100"/>
            </a:pPr>
            <a:r>
              <a:rPr lang="ko-KR" altLang="en-US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메시지 주도</a:t>
            </a:r>
            <a:r>
              <a:rPr lang="en-US" altLang="ko-KR" sz="22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(Message-Driven)</a:t>
            </a:r>
          </a:p>
        </p:txBody>
      </p:sp>
    </p:spTree>
    <p:extLst>
      <p:ext uri="{BB962C8B-B14F-4D97-AF65-F5344CB8AC3E}">
        <p14:creationId xmlns:p14="http://schemas.microsoft.com/office/powerpoint/2010/main" val="12815789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3"/>
          <p:cNvSpPr txBox="1"/>
          <p:nvPr/>
        </p:nvSpPr>
        <p:spPr>
          <a:xfrm>
            <a:off x="7064242" y="2259449"/>
            <a:ext cx="4952986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차이점 </a:t>
            </a: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작업 완료를 누가 </a:t>
            </a:r>
            <a:r>
              <a:rPr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신경쓰느냐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Async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호출되는 함수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 sz="1100"/>
            </a:pPr>
            <a:r>
              <a:rPr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Sync : </a:t>
            </a:r>
            <a:r>
              <a:rPr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호출하는 함수</a:t>
            </a:r>
            <a:endParaRPr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169" name="직사각형 6"/>
          <p:cNvGrpSpPr/>
          <p:nvPr/>
        </p:nvGrpSpPr>
        <p:grpSpPr>
          <a:xfrm>
            <a:off x="407367" y="1529907"/>
            <a:ext cx="5500317" cy="338552"/>
            <a:chOff x="0" y="-10249"/>
            <a:chExt cx="5500316" cy="338551"/>
          </a:xfrm>
        </p:grpSpPr>
        <p:sp>
          <p:nvSpPr>
            <p:cNvPr id="167" name="직사각형"/>
            <p:cNvSpPr/>
            <p:nvPr/>
          </p:nvSpPr>
          <p:spPr>
            <a:xfrm>
              <a:off x="0" y="-1"/>
              <a:ext cx="5500316" cy="318054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200" b="1">
                  <a:solidFill>
                    <a:srgbClr val="203864"/>
                  </a:solidFill>
                </a:defRPr>
              </a:pPr>
              <a:endParaRPr sz="160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8" name="Target: Virtual Machine, Server, Storage, Network, Load balancer"/>
            <p:cNvSpPr txBox="1"/>
            <p:nvPr/>
          </p:nvSpPr>
          <p:spPr>
            <a:xfrm>
              <a:off x="45720" y="-10249"/>
              <a:ext cx="5408876" cy="338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 b="1">
                  <a:solidFill>
                    <a:srgbClr val="203864"/>
                  </a:solidFill>
                </a:defRPr>
              </a:lvl1pPr>
            </a:lstStyle>
            <a:p>
              <a:r>
                <a:rPr 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Async / Sync (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비동기 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vs </a:t>
              </a:r>
              <a:r>
                <a:rPr lang="ko-KR" altLang="en-US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동기</a:t>
              </a:r>
              <a:r>
                <a:rPr lang="en-US" altLang="ko-KR" sz="1600" dirty="0">
                  <a:latin typeface="BM DoHyeon OTF" panose="020B0600000101010101" pitchFamily="34" charset="-127"/>
                  <a:ea typeface="BM DoHyeon OTF" panose="020B0600000101010101" pitchFamily="34" charset="-127"/>
                  <a:cs typeface="Pretendard Medium" panose="02000603000000020004" pitchFamily="2" charset="-127"/>
                </a:rPr>
                <a:t>)</a:t>
              </a:r>
              <a:endParaRPr sz="1600" dirty="0">
                <a:latin typeface="BM DoHyeon OTF" panose="020B0600000101010101" pitchFamily="34" charset="-127"/>
                <a:ea typeface="BM DoHyeon OTF" panose="020B0600000101010101" pitchFamily="34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TextBox 11"/>
          <p:cNvSpPr txBox="1"/>
          <p:nvPr/>
        </p:nvSpPr>
        <p:spPr>
          <a:xfrm>
            <a:off x="381080" y="336588"/>
            <a:ext cx="350896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Arial Nova"/>
                <a:ea typeface="Arial Nova"/>
                <a:cs typeface="Arial Nova"/>
                <a:sym typeface="Arial Nova"/>
              </a:defRPr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Reactive Programming</a:t>
            </a:r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7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12017228" y="6492875"/>
            <a:ext cx="174772" cy="2438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fld>
            <a:endParaRPr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B905C-A915-B6A0-3178-6A2C13514C96}"/>
              </a:ext>
            </a:extLst>
          </p:cNvPr>
          <p:cNvSpPr txBox="1"/>
          <p:nvPr/>
        </p:nvSpPr>
        <p:spPr>
          <a:xfrm>
            <a:off x="15158545" y="2073166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K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4D4C9A0-77A9-3898-AC84-E44AEABD133B}"/>
              </a:ext>
            </a:extLst>
          </p:cNvPr>
          <p:cNvSpPr txBox="1"/>
          <p:nvPr/>
        </p:nvSpPr>
        <p:spPr>
          <a:xfrm>
            <a:off x="407367" y="1071228"/>
            <a:ext cx="4865277" cy="307777"/>
          </a:xfrm>
          <a:prstGeom prst="rect">
            <a:avLst/>
          </a:prstGeom>
          <a:solidFill>
            <a:srgbClr val="2F559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FFFF"/>
                </a:solidFill>
              </a:defRPr>
            </a:lvl1pPr>
          </a:lstStyle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2-2. Async / Sync vs Blocking / Non-Blocking</a:t>
            </a:r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E86DB-C8FE-A04A-C9F5-E3D942DF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7" y="1878707"/>
            <a:ext cx="6656874" cy="473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9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20151</TotalTime>
  <Words>2820</Words>
  <Application>Microsoft Macintosh PowerPoint</Application>
  <PresentationFormat>Widescreen</PresentationFormat>
  <Paragraphs>388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BM DoHyeon OTF</vt:lpstr>
      <vt:lpstr>BM HANNA 11yrs old OTF</vt:lpstr>
      <vt:lpstr>BM JUA OTF</vt:lpstr>
      <vt:lpstr>나눔고딕</vt:lpstr>
      <vt:lpstr>Spoqa Han Sans</vt:lpstr>
      <vt:lpstr>나눔바른고딕</vt:lpstr>
      <vt:lpstr>나눔스퀘어</vt:lpstr>
      <vt:lpstr>Arial</vt:lpstr>
      <vt:lpstr>Arial Nova</vt:lpstr>
      <vt:lpstr>Helvetica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13455</cp:lastModifiedBy>
  <cp:revision>226</cp:revision>
  <dcterms:modified xsi:type="dcterms:W3CDTF">2023-10-16T02:48:06Z</dcterms:modified>
</cp:coreProperties>
</file>